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82" r:id="rId4"/>
    <p:sldId id="300" r:id="rId5"/>
    <p:sldId id="299" r:id="rId6"/>
    <p:sldId id="284" r:id="rId8"/>
    <p:sldId id="285" r:id="rId9"/>
    <p:sldId id="301" r:id="rId10"/>
    <p:sldId id="302" r:id="rId11"/>
    <p:sldId id="277" r:id="rId12"/>
    <p:sldId id="280" r:id="rId13"/>
    <p:sldId id="279" r:id="rId14"/>
    <p:sldId id="260" r:id="rId15"/>
    <p:sldId id="286" r:id="rId16"/>
    <p:sldId id="287" r:id="rId17"/>
    <p:sldId id="289" r:id="rId18"/>
    <p:sldId id="290" r:id="rId19"/>
    <p:sldId id="292" r:id="rId20"/>
    <p:sldId id="293" r:id="rId21"/>
    <p:sldId id="294" r:id="rId22"/>
    <p:sldId id="270" r:id="rId23"/>
    <p:sldId id="271" r:id="rId24"/>
  </p:sldIdLst>
  <p:sldSz cx="123444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umin" initials="v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593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20" y="66"/>
      </p:cViewPr>
      <p:guideLst>
        <p:guide orient="horz" pos="215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23T16:59:05.943" idx="1">
    <p:pos x="10" y="10"/>
    <p:text/>
  </p:cm>
  <p:cm authorId="1" dt="2022-12-23T16:59:25.164" idx="2">
    <p:pos x="166" y="166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F0D5B10-A401-405B-AE38-BF6B3773486E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85800"/>
            <a:ext cx="6172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DDC191-A397-43AF-9FD8-2C7B53B3A761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9A3A7BB-8C1E-4336-9237-5CD0850C74FE}" type="slidenum">
              <a:rPr lang="en-US" smtClean="0">
                <a:solidFill>
                  <a:srgbClr val="000000"/>
                </a:solidFill>
              </a:rPr>
            </a:fld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E13A221-A163-46DC-885E-B1F3508DDAAB}" type="slidenum">
              <a:rPr lang="en-US" smtClean="0"/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30"/>
            <a:ext cx="104927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00"/>
            <a:ext cx="86410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B7F14-A50C-4331-A597-D7083629EEC1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1530C-B8DC-4881-B854-D36745FB9D4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A1BCE-6FD7-453F-A8E0-C3995BAA4182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B1310-365C-475E-B859-D3A40E87AB9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49690" y="274643"/>
            <a:ext cx="277749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7220" y="274643"/>
            <a:ext cx="81267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7DE10-A29B-4423-8AF5-C439486D2E7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6B3A8-A2A1-449E-A003-C412FA958DF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5830" y="2130426"/>
            <a:ext cx="104927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1660" y="3886200"/>
            <a:ext cx="86410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02C74-1789-4FAA-BE91-03158DB0D1C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9996D-39EC-4B53-8BB4-EC7639BD090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0C215-3E0C-407B-8AF7-444D95E3A7A1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612B3-96AB-44D7-8398-52ED212E5C9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01"/>
            <a:ext cx="104927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2906713"/>
            <a:ext cx="104927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28BDE-3FC4-40FE-B098-0EF37F223DB1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31D5C-C8CD-4E16-9692-867E6C60F3E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" y="1600201"/>
            <a:ext cx="545211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070" y="1600201"/>
            <a:ext cx="545211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4C942-5263-42D4-94E7-00AFEB58DC78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80A3D-94E3-40CC-AA6F-E289F579893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535113"/>
            <a:ext cx="54542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85" y="1535113"/>
            <a:ext cx="54563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85" y="2174875"/>
            <a:ext cx="54563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829FA-CA57-4DBA-AE87-1D7B46F8642A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40069-D6C4-41A5-84D6-8C3FA34527B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DF4EC-6542-4EF2-8B0E-CD9FE96387DA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103D8-2526-4B7F-B45F-37377272529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BCE84-6E80-49CE-9D91-B7E1CEA9C000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1916F-0421-4DB5-9F20-D1264EE917F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273050"/>
            <a:ext cx="406122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17" y="273051"/>
            <a:ext cx="6900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" y="1435101"/>
            <a:ext cx="406122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58BBD-6189-49D0-A6CC-A5F5EC41DDED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E993B-4D3E-4067-9E60-C981F7C0350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F028F-7051-40F2-B747-535993F941DC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3A604-BB5B-49B7-9C41-A34F1A453BF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4800600"/>
            <a:ext cx="74066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75"/>
            <a:ext cx="74066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C87B8-C496-44ED-B48E-0B2C3B90A415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DF2C3-E67C-4FEB-8CF8-040B8DDBDE2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0BC5F-03E4-4CE5-A4DE-16D5D0C510E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69FDD-5280-44D8-A4A4-E4CAD999D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49690" y="274639"/>
            <a:ext cx="277749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7220" y="274639"/>
            <a:ext cx="81267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FB7F18-F943-47BE-A9DE-9E64FF44A821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E70C9-2C08-420B-B8B5-E48A593E89C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123" y="4406905"/>
            <a:ext cx="104927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123" y="2906713"/>
            <a:ext cx="104927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2C31-5E4B-472D-8458-1851C7455D5E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62BF9-E5AD-4C1E-B085-ECA4C77A170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" y="1600205"/>
            <a:ext cx="545211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070" y="1600205"/>
            <a:ext cx="545211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8E44D-EF48-4164-AAA4-018B22A40EE7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7783C-20A8-4A4E-B6B3-06CAACDDC51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535113"/>
            <a:ext cx="54542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2174875"/>
            <a:ext cx="54542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787" y="1535113"/>
            <a:ext cx="545639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787" y="2174875"/>
            <a:ext cx="545639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7982A-9793-4B55-A7C4-8D0F348B814C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C78FA-8541-4E80-BFCB-4E731EE2C1A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7A550-926E-4A0A-B3DD-C74101DE8AFE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4404C-0398-485B-BAC6-CBCAAAEF4F9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B6769-0548-435E-9D73-FD0A93E7D169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FA8CA-AC1E-41F3-A613-E8030CC102B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3" y="273050"/>
            <a:ext cx="406122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317" y="273055"/>
            <a:ext cx="6900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3" y="1435103"/>
            <a:ext cx="406122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F3F24-8D3A-4E21-BC31-51E51E87033A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82A48-24E4-401A-989F-7325516474E8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9589" y="4800600"/>
            <a:ext cx="74066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19589" y="612775"/>
            <a:ext cx="740664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19589" y="5367338"/>
            <a:ext cx="74066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E4EF0-48F6-45DC-AD19-A7E98E07869C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A7A233-D2D1-4059-B9D5-69B4396669F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7538" y="274638"/>
            <a:ext cx="111093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7538" y="1600200"/>
            <a:ext cx="111093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538" y="6356350"/>
            <a:ext cx="2879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545AEB7-FB9B-49C2-A982-76902C436504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7988" y="6356350"/>
            <a:ext cx="3908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7138" y="6356350"/>
            <a:ext cx="2879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6C94395-CED7-40FA-84E4-2DEF65BD98F5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17538" y="274638"/>
            <a:ext cx="111093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7538" y="1600200"/>
            <a:ext cx="111093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538" y="6356350"/>
            <a:ext cx="2879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2B6B1C-AAB6-4D12-9C34-51CA43ECB71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17988" y="6356350"/>
            <a:ext cx="3908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7138" y="6356350"/>
            <a:ext cx="2879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C9C2FB6-F660-4CD6-8D29-2C67D1E9086E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6" Type="http://schemas.microsoft.com/office/2007/relationships/media" Target="../media/media3.mp3"/><Relationship Id="rId5" Type="http://schemas.openxmlformats.org/officeDocument/2006/relationships/audio" Target="../media/media3.mp3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"/>
            <a:ext cx="105918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81200"/>
            <a:ext cx="64008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381000"/>
            <a:ext cx="229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i="1" u="sng">
                <a:solidFill>
                  <a:srgbClr val="00206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NOTES:</a:t>
            </a:r>
            <a:endParaRPr lang="en-US" sz="3600" b="1" i="1" u="sng">
              <a:solidFill>
                <a:srgbClr val="002060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316038"/>
            <a:ext cx="1104265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Compare the present perfect of </a:t>
            </a:r>
            <a:r>
              <a:rPr lang="en-GB" sz="3600" b="1" kern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go</a:t>
            </a:r>
            <a:r>
              <a:rPr lang="en-GB" sz="3600" b="1" kern="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and </a:t>
            </a:r>
            <a:r>
              <a:rPr lang="en-GB" sz="3600" b="1" kern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be.</a:t>
            </a:r>
            <a:endParaRPr lang="en-GB" sz="3600" b="1" kern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6175" y="2535238"/>
            <a:ext cx="10744200" cy="1416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3600" b="1" i="1" kern="0">
                <a:solidFill>
                  <a:srgbClr val="00B050"/>
                </a:solidFill>
                <a:latin typeface="Calibri" panose="020F0502020204030204"/>
                <a:cs typeface="Arial" panose="020B0604020202020204" pitchFamily="34" charset="0"/>
              </a:rPr>
              <a:t>He’s </a:t>
            </a:r>
            <a:r>
              <a:rPr lang="en-GB" sz="3600" b="1" i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gone</a:t>
            </a:r>
            <a:r>
              <a:rPr lang="en-GB" sz="3600" b="1" i="1" kern="0">
                <a:solidFill>
                  <a:srgbClr val="00B050"/>
                </a:solidFill>
                <a:latin typeface="Calibri" panose="020F0502020204030204"/>
                <a:cs typeface="Arial" panose="020B0604020202020204" pitchFamily="34" charset="0"/>
              </a:rPr>
              <a:t> to Paris = </a:t>
            </a:r>
            <a:r>
              <a:rPr lang="en-GB" sz="4000" b="1" i="1" kern="0">
                <a:solidFill>
                  <a:srgbClr val="00B050"/>
                </a:solidFill>
                <a:latin typeface="Calibri" panose="020F0502020204030204"/>
                <a:cs typeface="Arial" panose="020B0604020202020204" pitchFamily="34" charset="0"/>
              </a:rPr>
              <a:t>He</a:t>
            </a:r>
            <a:r>
              <a:rPr lang="en-GB" sz="4000" b="1" i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’s</a:t>
            </a:r>
            <a:r>
              <a:rPr lang="en-GB" sz="3600" b="1" i="1" kern="0">
                <a:solidFill>
                  <a:srgbClr val="00B050"/>
                </a:solidFill>
                <a:latin typeface="Calibri" panose="020F0502020204030204"/>
                <a:cs typeface="Arial" panose="020B0604020202020204" pitchFamily="34" charset="0"/>
              </a:rPr>
              <a:t> in Paris </a:t>
            </a:r>
            <a:r>
              <a:rPr lang="en-GB" sz="3600" b="1" i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now</a:t>
            </a:r>
            <a:r>
              <a:rPr lang="en-GB" sz="3600" b="1" i="1" kern="0">
                <a:solidFill>
                  <a:srgbClr val="00B050"/>
                </a:solidFill>
                <a:latin typeface="Calibri" panose="020F0502020204030204"/>
                <a:cs typeface="Arial" panose="020B0604020202020204" pitchFamily="34" charset="0"/>
              </a:rPr>
              <a:t>.</a:t>
            </a:r>
            <a:endParaRPr lang="en-GB" sz="3600" b="1" i="1" kern="0">
              <a:solidFill>
                <a:srgbClr val="00B050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algn="just"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3600" b="1" i="1" kern="0">
                <a:solidFill>
                  <a:srgbClr val="00B050"/>
                </a:solidFill>
                <a:latin typeface="Calibri" panose="020F0502020204030204"/>
                <a:cs typeface="Arial" panose="020B0604020202020204" pitchFamily="34" charset="0"/>
              </a:rPr>
              <a:t>He’s </a:t>
            </a:r>
            <a:r>
              <a:rPr lang="en-GB" sz="3600" b="1" i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been</a:t>
            </a:r>
            <a:r>
              <a:rPr lang="en-GB" sz="3600" b="1" i="1" kern="0">
                <a:solidFill>
                  <a:srgbClr val="00B050"/>
                </a:solidFill>
                <a:latin typeface="Calibri" panose="020F0502020204030204"/>
                <a:cs typeface="Arial" panose="020B0604020202020204" pitchFamily="34" charset="0"/>
              </a:rPr>
              <a:t> to Paris = He </a:t>
            </a:r>
            <a:r>
              <a:rPr lang="en-GB" sz="3600" b="1" i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went</a:t>
            </a:r>
            <a:r>
              <a:rPr lang="en-GB" sz="3600" b="1" i="1" kern="0">
                <a:solidFill>
                  <a:srgbClr val="00B050"/>
                </a:solidFill>
                <a:latin typeface="Calibri" panose="020F0502020204030204"/>
                <a:cs typeface="Arial" panose="020B0604020202020204" pitchFamily="34" charset="0"/>
              </a:rPr>
              <a:t> to Paris and </a:t>
            </a:r>
            <a:r>
              <a:rPr lang="en-GB" sz="3600" b="1" i="1" kern="0" smtClea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came </a:t>
            </a:r>
            <a:r>
              <a:rPr lang="en-GB" sz="3600" b="1" i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back</a:t>
            </a:r>
            <a:r>
              <a:rPr lang="en-GB" sz="3600" b="1" i="1" kern="0">
                <a:solidFill>
                  <a:srgbClr val="00B050"/>
                </a:solidFill>
                <a:latin typeface="Calibri" panose="020F0502020204030204"/>
                <a:cs typeface="Arial" panose="020B0604020202020204" pitchFamily="34" charset="0"/>
              </a:rPr>
              <a:t>.</a:t>
            </a:r>
            <a:endParaRPr lang="en-GB" sz="3600" b="1" i="1" kern="0">
              <a:solidFill>
                <a:srgbClr val="00B050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932906" y="381000"/>
            <a:ext cx="808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002060"/>
                </a:solidFill>
                <a:latin typeface="Arial Black" panose="020B0A04020102020204" pitchFamily="34" charset="0"/>
                <a:cs typeface="+mn-cs"/>
              </a:rPr>
              <a:t>Present </a:t>
            </a:r>
            <a:r>
              <a:rPr lang="en-US" sz="3600" b="1" smtClean="0">
                <a:solidFill>
                  <a:srgbClr val="002060"/>
                </a:solidFill>
                <a:latin typeface="Arial Black" panose="020B0A04020102020204" pitchFamily="34" charset="0"/>
                <a:cs typeface="+mn-cs"/>
              </a:rPr>
              <a:t>Perfect </a:t>
            </a:r>
            <a:r>
              <a:rPr lang="en-US" sz="3600" b="1">
                <a:solidFill>
                  <a:srgbClr val="002060"/>
                </a:solidFill>
                <a:latin typeface="Arial Black" panose="020B0A04020102020204" pitchFamily="34" charset="0"/>
                <a:cs typeface="+mn-cs"/>
              </a:rPr>
              <a:t>or </a:t>
            </a:r>
            <a:r>
              <a:rPr lang="en-US" sz="3600" b="1">
                <a:solidFill>
                  <a:srgbClr val="002060"/>
                </a:solidFill>
                <a:latin typeface="Arial Black" panose="020B0A04020102020204" pitchFamily="34" charset="0"/>
              </a:rPr>
              <a:t>Past Simple</a:t>
            </a:r>
            <a:endParaRPr lang="en-US" sz="360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0850" y="1200150"/>
            <a:ext cx="11704638" cy="175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i="1" u="sng" kern="0">
                <a:solidFill>
                  <a:srgbClr val="00B050"/>
                </a:solidFill>
              </a:rPr>
              <a:t>Ex:</a:t>
            </a:r>
            <a:r>
              <a:rPr lang="en-GB" sz="3600" b="1" i="1" kern="0">
                <a:solidFill>
                  <a:srgbClr val="00B050"/>
                </a:solidFill>
              </a:rPr>
              <a:t>  A  </a:t>
            </a:r>
            <a:r>
              <a:rPr lang="en-GB" sz="3600" b="1" i="1" kern="0">
                <a:solidFill>
                  <a:srgbClr val="FF0000"/>
                </a:solidFill>
              </a:rPr>
              <a:t>Have</a:t>
            </a:r>
            <a:r>
              <a:rPr lang="en-GB" sz="3600" b="1" i="1" kern="0">
                <a:solidFill>
                  <a:srgbClr val="00B050"/>
                </a:solidFill>
              </a:rPr>
              <a:t> you </a:t>
            </a:r>
            <a:r>
              <a:rPr lang="en-GB" sz="3600" b="1" i="1" kern="0">
                <a:solidFill>
                  <a:srgbClr val="FF0000"/>
                </a:solidFill>
              </a:rPr>
              <a:t>ever</a:t>
            </a:r>
            <a:r>
              <a:rPr lang="en-GB" sz="3600" b="1" i="1" kern="0">
                <a:solidFill>
                  <a:srgbClr val="00B050"/>
                </a:solidFill>
              </a:rPr>
              <a:t> been to Mexico?   B  Yes, I have. </a:t>
            </a:r>
            <a:endParaRPr lang="en-GB" sz="3600" b="1" i="1" kern="0">
              <a:solidFill>
                <a:srgbClr val="00B050"/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 kern="0">
                <a:solidFill>
                  <a:srgbClr val="00B050"/>
                </a:solidFill>
              </a:rPr>
              <a:t>       A   When </a:t>
            </a:r>
            <a:r>
              <a:rPr lang="en-US" sz="3600" b="1" i="1" kern="0">
                <a:solidFill>
                  <a:srgbClr val="FF0000"/>
                </a:solidFill>
              </a:rPr>
              <a:t>did</a:t>
            </a:r>
            <a:r>
              <a:rPr lang="en-US" sz="3600" b="1" i="1" kern="0">
                <a:solidFill>
                  <a:srgbClr val="00B050"/>
                </a:solidFill>
              </a:rPr>
              <a:t> you </a:t>
            </a:r>
            <a:r>
              <a:rPr lang="en-US" sz="3600" b="1" i="1" kern="0">
                <a:solidFill>
                  <a:srgbClr val="FF0000"/>
                </a:solidFill>
              </a:rPr>
              <a:t>go</a:t>
            </a:r>
            <a:r>
              <a:rPr lang="en-US" sz="3600" b="1" i="1" kern="0">
                <a:solidFill>
                  <a:srgbClr val="00B050"/>
                </a:solidFill>
              </a:rPr>
              <a:t> there?               B   I </a:t>
            </a:r>
            <a:r>
              <a:rPr lang="en-US" sz="3600" b="1" i="1" kern="0">
                <a:solidFill>
                  <a:srgbClr val="FF0000"/>
                </a:solidFill>
              </a:rPr>
              <a:t>went</a:t>
            </a:r>
            <a:r>
              <a:rPr lang="en-US" sz="3600" b="1" i="1" kern="0">
                <a:solidFill>
                  <a:srgbClr val="00B050"/>
                </a:solidFill>
              </a:rPr>
              <a:t> last year.</a:t>
            </a:r>
            <a:endParaRPr lang="en-US" sz="3600" b="1" kern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50" y="3124200"/>
            <a:ext cx="12009438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i="1" kern="0" smtClean="0">
                <a:solidFill>
                  <a:srgbClr val="0070C0"/>
                </a:solidFill>
                <a:cs typeface="Calibri" panose="020F0502020204030204" pitchFamily="34" charset="0"/>
              </a:rPr>
              <a:t>Conversations </a:t>
            </a:r>
            <a:r>
              <a:rPr lang="en-GB" sz="3200" b="1" i="1" kern="0">
                <a:solidFill>
                  <a:srgbClr val="0070C0"/>
                </a:solidFill>
                <a:cs typeface="Calibri" panose="020F0502020204030204" pitchFamily="34" charset="0"/>
              </a:rPr>
              <a:t>often </a:t>
            </a:r>
            <a:r>
              <a:rPr lang="en-GB" sz="3200" b="1" i="1" kern="0">
                <a:solidFill>
                  <a:srgbClr val="FF0000"/>
                </a:solidFill>
                <a:cs typeface="Calibri" panose="020F0502020204030204" pitchFamily="34" charset="0"/>
              </a:rPr>
              <a:t>begin</a:t>
            </a:r>
            <a:r>
              <a:rPr lang="en-GB" sz="3200" b="1" i="1" kern="0">
                <a:solidFill>
                  <a:srgbClr val="0070C0"/>
                </a:solidFill>
                <a:cs typeface="Calibri" panose="020F0502020204030204" pitchFamily="34" charset="0"/>
              </a:rPr>
              <a:t> in</a:t>
            </a:r>
            <a:r>
              <a:rPr lang="en-US" sz="3200" b="1" i="1">
                <a:solidFill>
                  <a:srgbClr val="0070C0"/>
                </a:solidFill>
                <a:cs typeface="Calibri" panose="020F0502020204030204" pitchFamily="34" charset="0"/>
              </a:rPr>
              <a:t> </a:t>
            </a:r>
            <a:r>
              <a:rPr lang="en-US" sz="3200" b="1" i="1">
                <a:solidFill>
                  <a:srgbClr val="FF0000"/>
                </a:solidFill>
                <a:cs typeface="Calibri" panose="020F0502020204030204" pitchFamily="34" charset="0"/>
              </a:rPr>
              <a:t>Present Perfect </a:t>
            </a:r>
            <a:r>
              <a:rPr lang="en-US" sz="3200" b="1" i="1">
                <a:solidFill>
                  <a:srgbClr val="0070C0"/>
                </a:solidFill>
                <a:cs typeface="Calibri" panose="020F0502020204030204" pitchFamily="34" charset="0"/>
              </a:rPr>
              <a:t>(with a general</a:t>
            </a:r>
            <a:r>
              <a:rPr lang="en-GB" sz="3200" b="1" i="1" kern="0">
                <a:solidFill>
                  <a:srgbClr val="0070C0"/>
                </a:solidFill>
                <a:cs typeface="Calibri" panose="020F0502020204030204" pitchFamily="34" charset="0"/>
              </a:rPr>
              <a:t> question) and then </a:t>
            </a:r>
            <a:r>
              <a:rPr lang="en-GB" sz="3200" b="1" i="1" kern="0">
                <a:solidFill>
                  <a:srgbClr val="FF0000"/>
                </a:solidFill>
                <a:cs typeface="Calibri" panose="020F0502020204030204" pitchFamily="34" charset="0"/>
              </a:rPr>
              <a:t>change</a:t>
            </a:r>
            <a:r>
              <a:rPr lang="en-GB" sz="3200" b="1" i="1" kern="0">
                <a:solidFill>
                  <a:srgbClr val="0070C0"/>
                </a:solidFill>
                <a:cs typeface="Calibri" panose="020F0502020204030204" pitchFamily="34" charset="0"/>
              </a:rPr>
              <a:t> to the </a:t>
            </a:r>
            <a:r>
              <a:rPr lang="en-GB" sz="3200" b="1" i="1" kern="0">
                <a:solidFill>
                  <a:srgbClr val="FF0000"/>
                </a:solidFill>
                <a:cs typeface="Calibri" panose="020F0502020204030204" pitchFamily="34" charset="0"/>
              </a:rPr>
              <a:t>past simple </a:t>
            </a:r>
            <a:r>
              <a:rPr lang="en-GB" sz="3200" b="1" i="1" kern="0">
                <a:solidFill>
                  <a:srgbClr val="0070C0"/>
                </a:solidFill>
                <a:cs typeface="Calibri" panose="020F0502020204030204" pitchFamily="34" charset="0"/>
              </a:rPr>
              <a:t>( with questions asking for specific detail, when, where, who with, etc.)</a:t>
            </a:r>
            <a:endParaRPr lang="en-GB" sz="3200" b="1" i="1" kern="0" dirty="0">
              <a:solidFill>
                <a:srgbClr val="0070C0"/>
              </a:solidFill>
              <a:cs typeface="Calibri" panose="020F0502020204030204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736850" y="5410200"/>
            <a:ext cx="609600" cy="457200"/>
          </a:xfrm>
          <a:prstGeom prst="rightArrow">
            <a:avLst/>
          </a:prstGeom>
          <a:solidFill>
            <a:srgbClr val="2DA2BF"/>
          </a:solidFill>
          <a:ln w="55000" cap="flat" cmpd="thickThin" algn="ctr">
            <a:solidFill>
              <a:srgbClr val="2DA2B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70C0"/>
              </a:solidFill>
              <a:latin typeface="Lucida Sans Unicode" panose="020B0602030504020204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44888" y="4905375"/>
            <a:ext cx="8610600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 i="1" kern="0">
                <a:solidFill>
                  <a:srgbClr val="002060"/>
                </a:solidFill>
                <a:latin typeface="Calibri" panose="020F0502020204030204"/>
                <a:cs typeface="Arial" panose="020B0604020202020204" pitchFamily="34" charset="0"/>
              </a:rPr>
              <a:t>We use </a:t>
            </a:r>
            <a:r>
              <a:rPr lang="en-GB" sz="4000" b="1" i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Past Simple </a:t>
            </a:r>
            <a:r>
              <a:rPr lang="en-GB" sz="4000" b="1" i="1" kern="0">
                <a:solidFill>
                  <a:srgbClr val="002060"/>
                </a:solidFill>
                <a:latin typeface="Calibri" panose="020F0502020204030204"/>
                <a:cs typeface="Arial" panose="020B0604020202020204" pitchFamily="34" charset="0"/>
              </a:rPr>
              <a:t>to </a:t>
            </a:r>
            <a:r>
              <a:rPr lang="en-GB" sz="4000" b="1" i="1" u="sng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ask/say</a:t>
            </a:r>
            <a:r>
              <a:rPr lang="en-GB" sz="4000" b="1" i="1" kern="0">
                <a:solidFill>
                  <a:srgbClr val="002060"/>
                </a:solidFill>
                <a:latin typeface="Calibri" panose="020F0502020204030204"/>
                <a:cs typeface="Arial" panose="020B0604020202020204" pitchFamily="34" charset="0"/>
              </a:rPr>
              <a:t> exactly </a:t>
            </a:r>
            <a:r>
              <a:rPr lang="en-GB" sz="4000" b="1" i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when</a:t>
            </a:r>
            <a:r>
              <a:rPr lang="en-GB" sz="4000" b="1" i="1" kern="0">
                <a:solidFill>
                  <a:srgbClr val="002060"/>
                </a:solidFill>
                <a:latin typeface="Calibri" panose="020F0502020204030204"/>
                <a:cs typeface="Arial" panose="020B0604020202020204" pitchFamily="34" charset="0"/>
              </a:rPr>
              <a:t> something happened.</a:t>
            </a:r>
            <a:endParaRPr lang="en-GB" sz="4000" b="1" i="1" kern="0" dirty="0">
              <a:solidFill>
                <a:srgbClr val="002060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9600" y="381000"/>
            <a:ext cx="2209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FORMS:</a:t>
            </a:r>
            <a:endParaRPr lang="en-US" sz="3600" b="1" u="sng">
              <a:solidFill>
                <a:srgbClr val="002060"/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5800" y="1417638"/>
            <a:ext cx="2667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002060"/>
                </a:solidFill>
              </a:rPr>
              <a:t>a. </a:t>
            </a:r>
            <a:r>
              <a:rPr lang="en-US" sz="4000" b="1" u="sng" kern="0">
                <a:solidFill>
                  <a:srgbClr val="002060"/>
                </a:solidFill>
              </a:rPr>
              <a:t>Positive:</a:t>
            </a:r>
            <a:endParaRPr lang="en-US" sz="4000" b="1" u="sng" kern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1114425"/>
            <a:ext cx="6096000" cy="13239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002060"/>
                </a:solidFill>
              </a:rPr>
              <a:t>S + </a:t>
            </a:r>
            <a:r>
              <a:rPr lang="en-US" sz="4000" b="1" kern="0">
                <a:solidFill>
                  <a:srgbClr val="FF0000"/>
                </a:solidFill>
              </a:rPr>
              <a:t>have</a:t>
            </a:r>
            <a:r>
              <a:rPr lang="en-US" sz="4000" b="1" kern="0">
                <a:solidFill>
                  <a:srgbClr val="002060"/>
                </a:solidFill>
              </a:rPr>
              <a:t>/</a:t>
            </a:r>
            <a:r>
              <a:rPr lang="en-US" sz="4000" b="1" kern="0">
                <a:solidFill>
                  <a:srgbClr val="FF0000"/>
                </a:solidFill>
              </a:rPr>
              <a:t>has</a:t>
            </a:r>
            <a:r>
              <a:rPr lang="en-US" sz="4000" b="1" kern="0">
                <a:solidFill>
                  <a:srgbClr val="002060"/>
                </a:solidFill>
              </a:rPr>
              <a:t> + V(-ed/pII)</a:t>
            </a:r>
            <a:endParaRPr lang="en-US" sz="4000" b="1" kern="0">
              <a:solidFill>
                <a:srgbClr val="00206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002060"/>
                </a:solidFill>
              </a:rPr>
              <a:t>      </a:t>
            </a:r>
            <a:r>
              <a:rPr lang="en-US" sz="4000" b="1" kern="0" smtClean="0">
                <a:solidFill>
                  <a:srgbClr val="002060"/>
                </a:solidFill>
              </a:rPr>
              <a:t>(</a:t>
            </a:r>
            <a:r>
              <a:rPr lang="en-US" sz="4000" b="1" kern="0" smtClean="0">
                <a:solidFill>
                  <a:srgbClr val="FF0000"/>
                </a:solidFill>
              </a:rPr>
              <a:t>’ve</a:t>
            </a:r>
            <a:r>
              <a:rPr lang="en-US" sz="4000" b="1" kern="0" smtClean="0">
                <a:solidFill>
                  <a:srgbClr val="002060"/>
                </a:solidFill>
              </a:rPr>
              <a:t>/</a:t>
            </a:r>
            <a:r>
              <a:rPr lang="en-US" sz="4000" b="1" kern="0" smtClean="0">
                <a:solidFill>
                  <a:srgbClr val="FF0000"/>
                </a:solidFill>
              </a:rPr>
              <a:t>’s</a:t>
            </a:r>
            <a:r>
              <a:rPr lang="en-US" sz="4000" b="1" kern="0">
                <a:solidFill>
                  <a:srgbClr val="002060"/>
                </a:solidFill>
              </a:rPr>
              <a:t>)</a:t>
            </a:r>
            <a:endParaRPr lang="en-US" sz="4000" b="1" kern="0">
              <a:solidFill>
                <a:srgbClr val="002060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48200" y="5257800"/>
            <a:ext cx="6978650" cy="1077913"/>
          </a:xfrm>
          <a:prstGeom prst="rect">
            <a:avLst/>
          </a:prstGeom>
          <a:noFill/>
          <a:ln w="28575">
            <a:solidFill>
              <a:srgbClr val="DA1F28">
                <a:lumMod val="75000"/>
              </a:srgb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u="sng" kern="0">
                <a:solidFill>
                  <a:srgbClr val="FF0000"/>
                </a:solidFill>
              </a:rPr>
              <a:t>Lưu ý</a:t>
            </a:r>
            <a:r>
              <a:rPr lang="en-US" sz="3200" b="1" kern="0">
                <a:solidFill>
                  <a:srgbClr val="002060"/>
                </a:solidFill>
              </a:rPr>
              <a:t>: S = I/ We/ You/ They + </a:t>
            </a:r>
            <a:r>
              <a:rPr lang="en-US" sz="3200" b="1" kern="0">
                <a:solidFill>
                  <a:srgbClr val="FF0000"/>
                </a:solidFill>
              </a:rPr>
              <a:t>have</a:t>
            </a:r>
            <a:endParaRPr lang="en-US" sz="3200" b="1" ker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>
                <a:solidFill>
                  <a:srgbClr val="002060"/>
                </a:solidFill>
              </a:rPr>
              <a:t>            S = He/ She/ It + </a:t>
            </a:r>
            <a:r>
              <a:rPr lang="en-US" sz="3200" b="1" kern="0">
                <a:solidFill>
                  <a:srgbClr val="FF0000"/>
                </a:solidFill>
              </a:rPr>
              <a:t>has </a:t>
            </a:r>
            <a:endParaRPr lang="en-US" sz="3200" b="1" kern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14600" y="2825750"/>
            <a:ext cx="77692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3600" b="1" i="1" kern="0">
                <a:solidFill>
                  <a:srgbClr val="7030A0"/>
                </a:solidFill>
                <a:latin typeface="+mj-lt"/>
              </a:rPr>
              <a:t>Ex: </a:t>
            </a:r>
            <a:r>
              <a:rPr lang="en-US" sz="3200" b="1" i="1" kern="0">
                <a:solidFill>
                  <a:srgbClr val="7030A0"/>
                </a:solidFill>
                <a:latin typeface="+mj-lt"/>
              </a:rPr>
              <a:t>I </a:t>
            </a:r>
            <a:r>
              <a:rPr lang="en-US" sz="3200" b="1" i="1" kern="0">
                <a:solidFill>
                  <a:srgbClr val="C00000"/>
                </a:solidFill>
                <a:latin typeface="+mj-lt"/>
              </a:rPr>
              <a:t>have been </a:t>
            </a:r>
            <a:r>
              <a:rPr lang="en-US" sz="3200" b="1" i="1" kern="0">
                <a:solidFill>
                  <a:srgbClr val="7030A0"/>
                </a:solidFill>
                <a:latin typeface="+mj-lt"/>
              </a:rPr>
              <a:t>to Da Lat</a:t>
            </a:r>
            <a:endParaRPr lang="en-US" sz="3200" b="1" i="1" kern="0">
              <a:solidFill>
                <a:srgbClr val="7030A0"/>
              </a:solidFill>
              <a:latin typeface="+mj-lt"/>
            </a:endParaRPr>
          </a:p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7030A0"/>
                </a:solidFill>
                <a:latin typeface="+mj-lt"/>
              </a:rPr>
              <a:t>    </a:t>
            </a:r>
            <a:r>
              <a:rPr lang="en-US" sz="3200" b="1" i="1" kern="0" smtClean="0">
                <a:solidFill>
                  <a:srgbClr val="7030A0"/>
                </a:solidFill>
                <a:latin typeface="+mj-lt"/>
              </a:rPr>
              <a:t>  She </a:t>
            </a:r>
            <a:r>
              <a:rPr lang="en-US" sz="3200" b="1" i="1" kern="0">
                <a:solidFill>
                  <a:srgbClr val="C00000"/>
                </a:solidFill>
                <a:latin typeface="+mj-lt"/>
              </a:rPr>
              <a:t>has lived </a:t>
            </a:r>
            <a:r>
              <a:rPr lang="en-US" sz="3200" b="1" i="1" kern="0">
                <a:solidFill>
                  <a:srgbClr val="7030A0"/>
                </a:solidFill>
                <a:latin typeface="+mj-lt"/>
              </a:rPr>
              <a:t>in Son Tay </a:t>
            </a:r>
            <a:r>
              <a:rPr lang="en-US" sz="3200" b="1" i="1" kern="0">
                <a:solidFill>
                  <a:srgbClr val="C00000"/>
                </a:solidFill>
                <a:latin typeface="+mj-lt"/>
              </a:rPr>
              <a:t>for 15 years.</a:t>
            </a:r>
            <a:endParaRPr lang="en-US" sz="3200" b="1" i="1" kern="0">
              <a:solidFill>
                <a:srgbClr val="C00000"/>
              </a:solidFill>
              <a:latin typeface="+mj-lt"/>
            </a:endParaRPr>
          </a:p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7030A0"/>
                </a:solidFill>
                <a:latin typeface="+mj-lt"/>
              </a:rPr>
              <a:t>    </a:t>
            </a:r>
            <a:r>
              <a:rPr lang="en-US" sz="3200" b="1" i="1" kern="0" smtClean="0">
                <a:solidFill>
                  <a:srgbClr val="7030A0"/>
                </a:solidFill>
                <a:latin typeface="+mj-lt"/>
              </a:rPr>
              <a:t> He </a:t>
            </a:r>
            <a:r>
              <a:rPr lang="en-US" sz="3200" b="1" i="1" kern="0">
                <a:solidFill>
                  <a:srgbClr val="C00000"/>
                </a:solidFill>
                <a:latin typeface="+mj-lt"/>
              </a:rPr>
              <a:t>has seen </a:t>
            </a:r>
            <a:r>
              <a:rPr lang="en-US" sz="3200" b="1" i="1" kern="0">
                <a:solidFill>
                  <a:srgbClr val="7030A0"/>
                </a:solidFill>
                <a:latin typeface="+mj-lt"/>
              </a:rPr>
              <a:t>that film </a:t>
            </a:r>
            <a:r>
              <a:rPr lang="en-US" sz="3200" b="1" i="1" kern="0">
                <a:solidFill>
                  <a:srgbClr val="C00000"/>
                </a:solidFill>
                <a:latin typeface="+mj-lt"/>
              </a:rPr>
              <a:t>3 times.</a:t>
            </a:r>
            <a:endParaRPr lang="en-US" sz="3200" b="1" i="1" kern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8600" y="533400"/>
            <a:ext cx="29860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smtClean="0">
                <a:solidFill>
                  <a:srgbClr val="002060"/>
                </a:solidFill>
              </a:rPr>
              <a:t>b. </a:t>
            </a:r>
            <a:r>
              <a:rPr lang="en-US" sz="4000" b="1" u="sng" kern="0" smtClean="0">
                <a:solidFill>
                  <a:srgbClr val="002060"/>
                </a:solidFill>
              </a:rPr>
              <a:t>Negative:</a:t>
            </a:r>
            <a:endParaRPr lang="en-US" sz="4000" b="1" u="sng" kern="0" smtClean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78150" y="1524000"/>
            <a:ext cx="7315200" cy="13239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002060"/>
                </a:solidFill>
              </a:rPr>
              <a:t>S + </a:t>
            </a:r>
            <a:r>
              <a:rPr lang="en-US" sz="4000" b="1" kern="0">
                <a:solidFill>
                  <a:srgbClr val="FF0000"/>
                </a:solidFill>
              </a:rPr>
              <a:t>have not</a:t>
            </a:r>
            <a:r>
              <a:rPr lang="en-US" sz="4000" b="1" kern="0">
                <a:solidFill>
                  <a:srgbClr val="002060"/>
                </a:solidFill>
              </a:rPr>
              <a:t>/</a:t>
            </a:r>
            <a:r>
              <a:rPr lang="en-US" sz="4000" b="1" kern="0">
                <a:solidFill>
                  <a:srgbClr val="FF0000"/>
                </a:solidFill>
              </a:rPr>
              <a:t>has not </a:t>
            </a:r>
            <a:r>
              <a:rPr lang="en-US" sz="4000" b="1" kern="0">
                <a:solidFill>
                  <a:srgbClr val="002060"/>
                </a:solidFill>
              </a:rPr>
              <a:t>+ V(-ed/pII)</a:t>
            </a:r>
            <a:endParaRPr lang="en-US" sz="4000" b="1" kern="0">
              <a:solidFill>
                <a:srgbClr val="00206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002060"/>
                </a:solidFill>
              </a:rPr>
              <a:t>      </a:t>
            </a:r>
            <a:r>
              <a:rPr lang="en-US" sz="3600" b="1" kern="0">
                <a:solidFill>
                  <a:srgbClr val="002060"/>
                </a:solidFill>
              </a:rPr>
              <a:t>(= </a:t>
            </a:r>
            <a:r>
              <a:rPr lang="en-US" sz="3600" b="1" kern="0">
                <a:solidFill>
                  <a:srgbClr val="FF0000"/>
                </a:solidFill>
              </a:rPr>
              <a:t>haven’t</a:t>
            </a:r>
            <a:r>
              <a:rPr lang="en-US" sz="3600" b="1" kern="0">
                <a:solidFill>
                  <a:srgbClr val="002060"/>
                </a:solidFill>
              </a:rPr>
              <a:t>/</a:t>
            </a:r>
            <a:r>
              <a:rPr lang="en-US" sz="3600" b="1" kern="0">
                <a:solidFill>
                  <a:srgbClr val="FF0000"/>
                </a:solidFill>
              </a:rPr>
              <a:t>hasn’t</a:t>
            </a:r>
            <a:r>
              <a:rPr lang="en-US" sz="3600" b="1" kern="0">
                <a:solidFill>
                  <a:srgbClr val="002060"/>
                </a:solidFill>
              </a:rPr>
              <a:t> )</a:t>
            </a:r>
            <a:endParaRPr lang="en-US" sz="3600" b="1" kern="0">
              <a:solidFill>
                <a:srgbClr val="002060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435350" y="3581400"/>
            <a:ext cx="64008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3600" b="1" i="1" kern="0">
                <a:solidFill>
                  <a:srgbClr val="0070C0"/>
                </a:solidFill>
                <a:cs typeface="Calibri" panose="020F0502020204030204" pitchFamily="34" charset="0"/>
              </a:rPr>
              <a:t>Ex: </a:t>
            </a:r>
            <a:r>
              <a:rPr lang="en-US" sz="3200" b="1" i="1" kern="0">
                <a:solidFill>
                  <a:srgbClr val="0070C0"/>
                </a:solidFill>
                <a:cs typeface="Calibri" panose="020F0502020204030204" pitchFamily="34" charset="0"/>
              </a:rPr>
              <a:t>I </a:t>
            </a:r>
            <a:r>
              <a:rPr lang="en-US" sz="3200" b="1" i="1" kern="0">
                <a:solidFill>
                  <a:srgbClr val="C00000"/>
                </a:solidFill>
                <a:cs typeface="Calibri" panose="020F0502020204030204" pitchFamily="34" charset="0"/>
              </a:rPr>
              <a:t>haven’t been </a:t>
            </a:r>
            <a:r>
              <a:rPr lang="en-US" sz="3200" b="1" i="1" kern="0">
                <a:solidFill>
                  <a:srgbClr val="0070C0"/>
                </a:solidFill>
                <a:cs typeface="Calibri" panose="020F0502020204030204" pitchFamily="34" charset="0"/>
              </a:rPr>
              <a:t>to Da Lat.</a:t>
            </a:r>
            <a:endParaRPr lang="en-US" sz="3200" b="1" i="1" kern="0">
              <a:solidFill>
                <a:srgbClr val="0070C0"/>
              </a:solidFill>
              <a:cs typeface="Calibri" panose="020F0502020204030204" pitchFamily="34" charset="0"/>
            </a:endParaRPr>
          </a:p>
          <a:p>
            <a:pPr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7030A0"/>
                </a:solidFill>
                <a:cs typeface="Calibri" panose="020F0502020204030204" pitchFamily="34" charset="0"/>
              </a:rPr>
              <a:t>    </a:t>
            </a:r>
            <a:r>
              <a:rPr lang="en-US" sz="3200" b="1" i="1" kern="0" smtClean="0">
                <a:solidFill>
                  <a:srgbClr val="7030A0"/>
                </a:solidFill>
                <a:cs typeface="Calibri" panose="020F0502020204030204" pitchFamily="34" charset="0"/>
              </a:rPr>
              <a:t>  </a:t>
            </a:r>
            <a:r>
              <a:rPr lang="en-US" sz="3200" b="1" i="1" kern="0" smtClean="0">
                <a:solidFill>
                  <a:srgbClr val="0070C0"/>
                </a:solidFill>
                <a:cs typeface="Calibri" panose="020F0502020204030204" pitchFamily="34" charset="0"/>
              </a:rPr>
              <a:t>She</a:t>
            </a:r>
            <a:r>
              <a:rPr lang="en-US" sz="3200" b="1" i="1" kern="0" smtClean="0">
                <a:solidFill>
                  <a:srgbClr val="7030A0"/>
                </a:solidFill>
                <a:cs typeface="Calibri" panose="020F0502020204030204" pitchFamily="34" charset="0"/>
              </a:rPr>
              <a:t> </a:t>
            </a:r>
            <a:r>
              <a:rPr lang="en-US" sz="3200" b="1" i="1" kern="0">
                <a:solidFill>
                  <a:srgbClr val="C00000"/>
                </a:solidFill>
                <a:cs typeface="Calibri" panose="020F0502020204030204" pitchFamily="34" charset="0"/>
              </a:rPr>
              <a:t>hasn’t finished </a:t>
            </a:r>
            <a:r>
              <a:rPr lang="en-US" sz="3200" b="1" i="1" kern="0">
                <a:solidFill>
                  <a:srgbClr val="0070C0"/>
                </a:solidFill>
                <a:cs typeface="Calibri" panose="020F0502020204030204" pitchFamily="34" charset="0"/>
              </a:rPr>
              <a:t>her work </a:t>
            </a:r>
            <a:r>
              <a:rPr lang="en-US" sz="3200" b="1" i="1" kern="0">
                <a:solidFill>
                  <a:srgbClr val="C00000"/>
                </a:solidFill>
                <a:cs typeface="Calibri" panose="020F0502020204030204" pitchFamily="34" charset="0"/>
              </a:rPr>
              <a:t>yet.</a:t>
            </a:r>
            <a:endParaRPr lang="en-US" sz="3200" b="1" i="1" kern="0">
              <a:solidFill>
                <a:srgbClr val="C00000"/>
              </a:solidFill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85775" y="1066800"/>
            <a:ext cx="2209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solidFill>
                  <a:srgbClr val="002060"/>
                </a:solidFill>
              </a:rPr>
              <a:t>c. </a:t>
            </a:r>
            <a:r>
              <a:rPr lang="en-US" sz="3600" b="1" u="sng" kern="0">
                <a:solidFill>
                  <a:srgbClr val="002060"/>
                </a:solidFill>
              </a:rPr>
              <a:t>Yes/No questions:</a:t>
            </a:r>
            <a:endParaRPr lang="en-US" sz="3600" b="1" u="sng" kern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790575"/>
            <a:ext cx="5695950" cy="175418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solidFill>
                  <a:srgbClr val="FF0000"/>
                </a:solidFill>
              </a:rPr>
              <a:t>Have</a:t>
            </a:r>
            <a:r>
              <a:rPr lang="en-US" sz="3600" b="1" kern="0">
                <a:solidFill>
                  <a:srgbClr val="002060"/>
                </a:solidFill>
              </a:rPr>
              <a:t>/</a:t>
            </a:r>
            <a:r>
              <a:rPr lang="en-US" sz="3600" b="1" kern="0">
                <a:solidFill>
                  <a:srgbClr val="FF0000"/>
                </a:solidFill>
              </a:rPr>
              <a:t>Has</a:t>
            </a:r>
            <a:r>
              <a:rPr lang="en-US" sz="3600" b="1" kern="0">
                <a:solidFill>
                  <a:srgbClr val="002060"/>
                </a:solidFill>
              </a:rPr>
              <a:t> +  S + V(-ed/pII)?</a:t>
            </a:r>
            <a:endParaRPr lang="en-US" sz="3600" b="1" kern="0">
              <a:solidFill>
                <a:srgbClr val="00206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solidFill>
                  <a:srgbClr val="002060"/>
                </a:solidFill>
              </a:rPr>
              <a:t>     </a:t>
            </a:r>
            <a:r>
              <a:rPr lang="en-US" sz="3600" b="1" kern="0" smtClean="0">
                <a:solidFill>
                  <a:srgbClr val="002060"/>
                </a:solidFill>
              </a:rPr>
              <a:t>Yes</a:t>
            </a:r>
            <a:r>
              <a:rPr lang="en-US" sz="3600" b="1" kern="0">
                <a:solidFill>
                  <a:srgbClr val="002060"/>
                </a:solidFill>
              </a:rPr>
              <a:t>, S + </a:t>
            </a:r>
            <a:r>
              <a:rPr lang="en-US" sz="3600" b="1" kern="0">
                <a:solidFill>
                  <a:srgbClr val="FF0000"/>
                </a:solidFill>
              </a:rPr>
              <a:t>have</a:t>
            </a:r>
            <a:r>
              <a:rPr lang="en-US" sz="3600" b="1" kern="0">
                <a:solidFill>
                  <a:srgbClr val="002060"/>
                </a:solidFill>
              </a:rPr>
              <a:t>/ </a:t>
            </a:r>
            <a:r>
              <a:rPr lang="en-US" sz="3600" b="1" kern="0">
                <a:solidFill>
                  <a:srgbClr val="FF0000"/>
                </a:solidFill>
              </a:rPr>
              <a:t>has</a:t>
            </a:r>
            <a:endParaRPr lang="en-US" sz="3600" b="1" ker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solidFill>
                  <a:srgbClr val="002060"/>
                </a:solidFill>
              </a:rPr>
              <a:t>     </a:t>
            </a:r>
            <a:r>
              <a:rPr lang="en-US" sz="3600" b="1" kern="0" smtClean="0">
                <a:solidFill>
                  <a:srgbClr val="002060"/>
                </a:solidFill>
              </a:rPr>
              <a:t>No</a:t>
            </a:r>
            <a:r>
              <a:rPr lang="en-US" sz="3600" b="1" kern="0">
                <a:solidFill>
                  <a:srgbClr val="002060"/>
                </a:solidFill>
              </a:rPr>
              <a:t>, S + </a:t>
            </a:r>
            <a:r>
              <a:rPr lang="en-US" sz="3600" b="1" kern="0">
                <a:solidFill>
                  <a:srgbClr val="FF0000"/>
                </a:solidFill>
              </a:rPr>
              <a:t>haven’t</a:t>
            </a:r>
            <a:r>
              <a:rPr lang="en-US" sz="3600" b="1" kern="0">
                <a:solidFill>
                  <a:srgbClr val="002060"/>
                </a:solidFill>
              </a:rPr>
              <a:t>/</a:t>
            </a:r>
            <a:r>
              <a:rPr lang="en-US" sz="3600" b="1" kern="0">
                <a:solidFill>
                  <a:srgbClr val="FF0000"/>
                </a:solidFill>
              </a:rPr>
              <a:t>hasn’t</a:t>
            </a:r>
            <a:endParaRPr lang="en-US" sz="3600" b="1" kern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3352800"/>
            <a:ext cx="56959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0070C0"/>
                </a:solidFill>
                <a:cs typeface="Calibri" panose="020F0502020204030204" pitchFamily="34" charset="0"/>
              </a:rPr>
              <a:t>Ex: 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-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Have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</a:t>
            </a:r>
            <a:r>
              <a:rPr lang="en-US" sz="3200" b="1" i="1">
                <a:solidFill>
                  <a:srgbClr val="0070C0"/>
                </a:solidFill>
                <a:cs typeface="Calibri" panose="020F0502020204030204" pitchFamily="34" charset="0"/>
              </a:rPr>
              <a:t>you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been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</a:t>
            </a:r>
            <a:r>
              <a:rPr lang="en-US" sz="3200" b="1" i="1">
                <a:solidFill>
                  <a:srgbClr val="0070C0"/>
                </a:solidFill>
                <a:cs typeface="Calibri" panose="020F0502020204030204" pitchFamily="34" charset="0"/>
              </a:rPr>
              <a:t>to Da Lat? </a:t>
            </a:r>
            <a:endParaRPr lang="en-US" sz="3200" b="1" i="1">
              <a:solidFill>
                <a:srgbClr val="0070C0"/>
              </a:solidFill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       </a:t>
            </a:r>
            <a:r>
              <a:rPr lang="en-US" sz="3200" b="1" i="1">
                <a:solidFill>
                  <a:srgbClr val="0070C0"/>
                </a:solidFill>
                <a:cs typeface="Calibri" panose="020F0502020204030204" pitchFamily="34" charset="0"/>
              </a:rPr>
              <a:t>Yes, I have /No, I haven’t</a:t>
            </a:r>
            <a:endParaRPr lang="en-US" sz="3200" b="1" i="1">
              <a:solidFill>
                <a:srgbClr val="0070C0"/>
              </a:solidFill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   - 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Has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</a:t>
            </a:r>
            <a:r>
              <a:rPr lang="en-US" sz="3200" b="1" i="1">
                <a:solidFill>
                  <a:srgbClr val="0070C0"/>
                </a:solidFill>
                <a:cs typeface="Calibri" panose="020F0502020204030204" pitchFamily="34" charset="0"/>
              </a:rPr>
              <a:t>she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finished </a:t>
            </a:r>
            <a:r>
              <a:rPr lang="en-US" sz="3200" b="1" i="1">
                <a:solidFill>
                  <a:srgbClr val="0070C0"/>
                </a:solidFill>
                <a:cs typeface="Calibri" panose="020F0502020204030204" pitchFamily="34" charset="0"/>
              </a:rPr>
              <a:t>her work?</a:t>
            </a:r>
            <a:endParaRPr lang="en-US" sz="3200" b="1" i="1">
              <a:solidFill>
                <a:srgbClr val="0070C0"/>
              </a:solidFill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0070C0"/>
                </a:solidFill>
                <a:cs typeface="Calibri" panose="020F0502020204030204" pitchFamily="34" charset="0"/>
              </a:rPr>
              <a:t>      Yes, she has /No, she hasn’t</a:t>
            </a:r>
            <a:endParaRPr lang="en-US" sz="3200" b="1" i="1">
              <a:solidFill>
                <a:srgbClr val="0070C0"/>
              </a:solidFill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04800" y="695325"/>
            <a:ext cx="28194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u="sng" kern="0" smtClean="0">
                <a:solidFill>
                  <a:srgbClr val="002060"/>
                </a:solidFill>
              </a:rPr>
              <a:t>WH-questions:</a:t>
            </a:r>
            <a:endParaRPr lang="en-US" sz="4000" b="1" u="sng" kern="0" smtClean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685800"/>
            <a:ext cx="7848600" cy="1323975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002060"/>
                </a:solidFill>
              </a:rPr>
              <a:t>Wh- + </a:t>
            </a:r>
            <a:r>
              <a:rPr lang="en-US" sz="4000" b="1" kern="0">
                <a:solidFill>
                  <a:srgbClr val="FF0000"/>
                </a:solidFill>
              </a:rPr>
              <a:t>have /has </a:t>
            </a:r>
            <a:r>
              <a:rPr lang="en-US" sz="4000" b="1" kern="0">
                <a:solidFill>
                  <a:srgbClr val="002060"/>
                </a:solidFill>
              </a:rPr>
              <a:t>+  S + V(-ed/pII)?</a:t>
            </a:r>
            <a:endParaRPr lang="en-US" sz="4000" b="1" kern="0">
              <a:solidFill>
                <a:srgbClr val="00206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002060"/>
                </a:solidFill>
              </a:rPr>
              <a:t>        S + </a:t>
            </a:r>
            <a:r>
              <a:rPr lang="en-US" sz="4000" b="1" kern="0">
                <a:solidFill>
                  <a:srgbClr val="FF0000"/>
                </a:solidFill>
              </a:rPr>
              <a:t>have</a:t>
            </a:r>
            <a:r>
              <a:rPr lang="en-US" sz="4000" b="1" kern="0">
                <a:solidFill>
                  <a:srgbClr val="002060"/>
                </a:solidFill>
              </a:rPr>
              <a:t>/</a:t>
            </a:r>
            <a:r>
              <a:rPr lang="en-US" sz="4000" b="1" kern="0">
                <a:solidFill>
                  <a:srgbClr val="FF0000"/>
                </a:solidFill>
              </a:rPr>
              <a:t>has</a:t>
            </a:r>
            <a:r>
              <a:rPr lang="en-US" sz="4000" b="1" kern="0">
                <a:solidFill>
                  <a:srgbClr val="002060"/>
                </a:solidFill>
              </a:rPr>
              <a:t> + V(-ed/pII).</a:t>
            </a:r>
            <a:endParaRPr lang="en-US" sz="4000" b="1" kern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9000" y="2520950"/>
            <a:ext cx="86106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Ex: - Where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have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you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been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to? </a:t>
            </a:r>
            <a:endParaRPr lang="en-US" sz="3200" b="1" i="1">
              <a:solidFill>
                <a:srgbClr val="7030A0"/>
              </a:solidFill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        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I have been to Da Lat.</a:t>
            </a:r>
            <a:endParaRPr lang="en-US" sz="3200" b="1" i="1">
              <a:solidFill>
                <a:srgbClr val="C00000"/>
              </a:solidFill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    - How many times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have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you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been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there?</a:t>
            </a:r>
            <a:endParaRPr lang="en-US" sz="3200" b="1" i="1">
              <a:solidFill>
                <a:srgbClr val="7030A0"/>
              </a:solidFill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       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Three times.</a:t>
            </a:r>
            <a:endParaRPr lang="en-US" sz="3200" b="1" i="1">
              <a:solidFill>
                <a:srgbClr val="C00000"/>
              </a:solidFill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     - 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How many years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has she lived 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in SonTay?</a:t>
            </a:r>
            <a:endParaRPr lang="en-US" sz="3200" b="1" i="1">
              <a:solidFill>
                <a:srgbClr val="7030A0"/>
              </a:solidFill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         She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has lived </a:t>
            </a:r>
            <a:r>
              <a:rPr lang="en-US" sz="3200" b="1" i="1">
                <a:solidFill>
                  <a:srgbClr val="7030A0"/>
                </a:solidFill>
                <a:cs typeface="Calibri" panose="020F0502020204030204" pitchFamily="34" charset="0"/>
              </a:rPr>
              <a:t>in Son Tay </a:t>
            </a:r>
            <a:r>
              <a:rPr lang="en-US" sz="3200" b="1" i="1">
                <a:solidFill>
                  <a:srgbClr val="C00000"/>
                </a:solidFill>
                <a:cs typeface="Calibri" panose="020F0502020204030204" pitchFamily="34" charset="0"/>
              </a:rPr>
              <a:t>for 15 years</a:t>
            </a:r>
            <a:endParaRPr lang="en-US" sz="3200" b="1" i="1">
              <a:solidFill>
                <a:srgbClr val="7030A0"/>
              </a:solidFill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6364"/>
            <a:ext cx="750316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5410200" cy="425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10105" y="2402106"/>
            <a:ext cx="642949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smtClean="0">
                <a:solidFill>
                  <a:srgbClr val="0070C0"/>
                </a:solidFill>
              </a:rPr>
              <a:t>1 Have you ever bought clothes from that shop? </a:t>
            </a:r>
            <a:endParaRPr lang="en-US" sz="2300" b="1" smtClean="0">
              <a:solidFill>
                <a:srgbClr val="0070C0"/>
              </a:solidFill>
            </a:endParaRPr>
          </a:p>
          <a:p>
            <a:r>
              <a:rPr lang="en-US" sz="2300" b="1" smtClean="0">
                <a:solidFill>
                  <a:srgbClr val="0070C0"/>
                </a:solidFill>
              </a:rPr>
              <a:t>2 I haven’t read the newspaper today.</a:t>
            </a:r>
            <a:endParaRPr lang="en-US" sz="2300" b="1" smtClean="0">
              <a:solidFill>
                <a:srgbClr val="0070C0"/>
              </a:solidFill>
            </a:endParaRPr>
          </a:p>
          <a:p>
            <a:r>
              <a:rPr lang="en-US" sz="2300" b="1" smtClean="0">
                <a:solidFill>
                  <a:srgbClr val="0070C0"/>
                </a:solidFill>
              </a:rPr>
              <a:t>3 We have never been to the new shopping centre.</a:t>
            </a:r>
            <a:endParaRPr lang="en-US" sz="2300" b="1" smtClean="0">
              <a:solidFill>
                <a:srgbClr val="0070C0"/>
              </a:solidFill>
            </a:endParaRPr>
          </a:p>
          <a:p>
            <a:r>
              <a:rPr lang="en-US" sz="2300" b="1" smtClean="0">
                <a:solidFill>
                  <a:srgbClr val="0070C0"/>
                </a:solidFill>
              </a:rPr>
              <a:t>4 Has your brother lived abroad all his life?</a:t>
            </a:r>
            <a:endParaRPr lang="en-US" sz="2300" b="1" smtClean="0">
              <a:solidFill>
                <a:srgbClr val="0070C0"/>
              </a:solidFill>
            </a:endParaRPr>
          </a:p>
          <a:p>
            <a:r>
              <a:rPr lang="en-US" sz="2300" b="1" smtClean="0">
                <a:solidFill>
                  <a:srgbClr val="0070C0"/>
                </a:solidFill>
              </a:rPr>
              <a:t>5 They’ve gone to live in South America.</a:t>
            </a:r>
            <a:endParaRPr lang="en-US" sz="2300" b="1" smtClean="0">
              <a:solidFill>
                <a:srgbClr val="0070C0"/>
              </a:solidFill>
            </a:endParaRPr>
          </a:p>
          <a:p>
            <a:r>
              <a:rPr lang="en-US" sz="2300" b="1" smtClean="0">
                <a:solidFill>
                  <a:srgbClr val="0070C0"/>
                </a:solidFill>
              </a:rPr>
              <a:t>6 She’s never flown before.</a:t>
            </a:r>
            <a:endParaRPr lang="en-US" sz="2300" b="1" smtClean="0">
              <a:solidFill>
                <a:srgbClr val="0070C0"/>
              </a:solidFill>
            </a:endParaRPr>
          </a:p>
          <a:p>
            <a:r>
              <a:rPr lang="en-US" sz="2300" b="1" smtClean="0">
                <a:solidFill>
                  <a:srgbClr val="0070C0"/>
                </a:solidFill>
              </a:rPr>
              <a:t>7 He hasn’t met his wife’s family.</a:t>
            </a:r>
            <a:endParaRPr lang="en-US" sz="2300" b="1" smtClean="0">
              <a:solidFill>
                <a:srgbClr val="0070C0"/>
              </a:solidFill>
            </a:endParaRPr>
          </a:p>
          <a:p>
            <a:r>
              <a:rPr lang="en-US" sz="2300" b="1" smtClean="0">
                <a:solidFill>
                  <a:srgbClr val="0070C0"/>
                </a:solidFill>
              </a:rPr>
              <a:t>8 Have you eaten in this resraurant before?</a:t>
            </a:r>
            <a:endParaRPr lang="en-US" sz="2300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94488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91400" y="1530925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91400" y="1916386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1400" y="289560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48600" y="1614055"/>
            <a:ext cx="381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We </a:t>
            </a:r>
            <a:r>
              <a:rPr lang="en-US" sz="2200" b="1" u="sng" smtClean="0">
                <a:solidFill>
                  <a:srgbClr val="FF0000"/>
                </a:solidFill>
              </a:rPr>
              <a:t>went</a:t>
            </a:r>
            <a:r>
              <a:rPr lang="en-US" sz="2200" b="1" smtClean="0">
                <a:solidFill>
                  <a:srgbClr val="FF0000"/>
                </a:solidFill>
              </a:rPr>
              <a:t> to Ireland last year.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1" y="1944094"/>
            <a:ext cx="4114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Have you ever </a:t>
            </a:r>
            <a:r>
              <a:rPr lang="en-US" sz="2200" b="1" u="sng" smtClean="0">
                <a:solidFill>
                  <a:srgbClr val="FF0000"/>
                </a:solidFill>
              </a:rPr>
              <a:t>been </a:t>
            </a:r>
            <a:r>
              <a:rPr lang="en-US" sz="2200" b="1" smtClean="0">
                <a:solidFill>
                  <a:srgbClr val="FF0000"/>
                </a:solidFill>
              </a:rPr>
              <a:t>to Paris?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8601" y="2951020"/>
            <a:ext cx="3428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I </a:t>
            </a:r>
            <a:r>
              <a:rPr lang="en-US" sz="2200" b="1" u="sng" smtClean="0">
                <a:solidFill>
                  <a:srgbClr val="FF0000"/>
                </a:solidFill>
              </a:rPr>
              <a:t>saw</a:t>
            </a:r>
            <a:r>
              <a:rPr lang="en-US" sz="2200" b="1" smtClean="0">
                <a:solidFill>
                  <a:srgbClr val="FF0000"/>
                </a:solidFill>
              </a:rPr>
              <a:t> that film last week.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1401" y="2243435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v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1400" y="25851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v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9108" y="31957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v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8324" y="3546765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v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05250" y="3869882"/>
            <a:ext cx="30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943850" y="3949065"/>
            <a:ext cx="2773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World War II ended in 1945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1765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52400"/>
            <a:ext cx="9906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16" y="4572000"/>
            <a:ext cx="169333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8" y="5032897"/>
            <a:ext cx="1384082" cy="49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04 4.3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882" y="57150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0325" y="1000124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been</a:t>
            </a:r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050" y="16383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danced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0" y="221932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worn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9825" y="281940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met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050" y="4038600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ruined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9387" y="4631293"/>
            <a:ext cx="64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had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7950" y="3438525"/>
            <a:ext cx="90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bought</a:t>
            </a:r>
            <a:endParaRPr lang="en-US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996950"/>
            <a:ext cx="5029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234950"/>
            <a:ext cx="59436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1300" y="158750"/>
            <a:ext cx="25749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u="sng" kern="0" smtClean="0">
                <a:solidFill>
                  <a:srgbClr val="C00000"/>
                </a:solidFill>
              </a:rPr>
              <a:t>Exercises</a:t>
            </a:r>
            <a:r>
              <a:rPr lang="en-US" sz="4000" b="1" kern="0" smtClean="0">
                <a:solidFill>
                  <a:srgbClr val="C00000"/>
                </a:solidFill>
              </a:rPr>
              <a:t>:</a:t>
            </a:r>
            <a:endParaRPr lang="en-US" sz="4000" b="1" kern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5600" y="1447800"/>
            <a:ext cx="3428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She’s never eaten octopus.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599" y="2057400"/>
            <a:ext cx="43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Have they ever been late for work?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2527" y="2667000"/>
            <a:ext cx="434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We’ve never seen a Tarantino film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598" y="3261348"/>
            <a:ext cx="5486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She’s written more than ten mystery novels.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9454" y="3872345"/>
            <a:ext cx="5015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I haven’t read The Lord of the Rings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598" y="4475020"/>
            <a:ext cx="5015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Have you ever worked in a clothe shop?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5598" y="5070765"/>
            <a:ext cx="5015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He’s gone three gold metals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1743" y="5680365"/>
            <a:ext cx="5015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They haven’t lost a match this year.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450" y="6288810"/>
            <a:ext cx="5015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I’ve heard three of their albums.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2825" y="230362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ate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33800" y="2312874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eaten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30160" y="270703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flew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11861" y="270703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flown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49787" y="31325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heard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3800" y="3092356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heard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0160" y="3502967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lost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92235" y="348911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lost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91351" y="3894754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read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33800" y="3894754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read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91351" y="428421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saw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39573" y="429254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seen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10978" y="4688929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won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57177" y="46860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won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71278" y="5055375"/>
            <a:ext cx="134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worked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63660" y="5067838"/>
            <a:ext cx="1289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worked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65968" y="5461853"/>
            <a:ext cx="134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written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2825" y="5461853"/>
            <a:ext cx="134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wrote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2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"/>
            <a:ext cx="7159625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2133600"/>
            <a:ext cx="43434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4788"/>
            <a:ext cx="42084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838200"/>
            <a:ext cx="43656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3255963"/>
            <a:ext cx="42640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4419600"/>
            <a:ext cx="4206875" cy="161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36563"/>
            <a:ext cx="5181600" cy="577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50" y="436563"/>
            <a:ext cx="509905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41563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h</a:t>
            </a:r>
            <a:r>
              <a:rPr lang="en-US" sz="2400" b="1" smtClean="0">
                <a:solidFill>
                  <a:srgbClr val="FF0000"/>
                </a:solidFill>
              </a:rPr>
              <a:t>aven’t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7" y="4759035"/>
            <a:ext cx="74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saw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8127" y="5336465"/>
            <a:ext cx="74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Was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7220" y="5623231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liked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5150" y="290174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Have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52164" y="2911279"/>
            <a:ext cx="178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e</a:t>
            </a:r>
            <a:r>
              <a:rPr lang="en-US" sz="2400" b="1" smtClean="0">
                <a:solidFill>
                  <a:srgbClr val="FF0000"/>
                </a:solidFill>
              </a:rPr>
              <a:t>ver lost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0840" y="3505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h</a:t>
            </a:r>
            <a:r>
              <a:rPr lang="en-US" sz="2400" b="1" smtClean="0">
                <a:solidFill>
                  <a:srgbClr val="FF0000"/>
                </a:solidFill>
              </a:rPr>
              <a:t>ave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0955" y="37775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did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65675" y="37775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happed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5967" y="4366645"/>
            <a:ext cx="74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w</a:t>
            </a:r>
            <a:r>
              <a:rPr lang="en-US" sz="2400" b="1" smtClean="0">
                <a:solidFill>
                  <a:srgbClr val="FF0000"/>
                </a:solidFill>
              </a:rPr>
              <a:t>as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1355" y="525263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phoned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60880" y="553958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made</a:t>
            </a:r>
            <a:endParaRPr 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762000" y="290513"/>
            <a:ext cx="11049000" cy="607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sz="2800" b="1">
                <a:solidFill>
                  <a:srgbClr val="002060"/>
                </a:solidFill>
              </a:rPr>
              <a:t>1 Who was Amancio Ortega?</a:t>
            </a:r>
            <a:endParaRPr lang="en-US" sz="2800" b="1">
              <a:solidFill>
                <a:srgbClr val="002060"/>
              </a:solidFill>
            </a:endParaRPr>
          </a:p>
          <a:p>
            <a:pPr algn="just" eaLnBrk="1" hangingPunct="1"/>
            <a:r>
              <a:rPr lang="en-US" sz="2800" i="1">
                <a:solidFill>
                  <a:srgbClr val="FF0000"/>
                </a:solidFill>
              </a:rPr>
              <a:t>He is the man behind zara shop/ businessman/ the richest man.</a:t>
            </a:r>
            <a:endParaRPr lang="en-US" sz="2800" b="1" i="1">
              <a:solidFill>
                <a:srgbClr val="002060"/>
              </a:solidFill>
            </a:endParaRPr>
          </a:p>
          <a:p>
            <a:pPr algn="just" eaLnBrk="1" hangingPunct="1">
              <a:spcBef>
                <a:spcPts val="600"/>
              </a:spcBef>
            </a:pPr>
            <a:r>
              <a:rPr lang="en-US" sz="2800" b="1">
                <a:solidFill>
                  <a:srgbClr val="002060"/>
                </a:solidFill>
              </a:rPr>
              <a:t>2 What is unusual about him?</a:t>
            </a:r>
            <a:endParaRPr lang="en-US" sz="2800" b="1">
              <a:solidFill>
                <a:srgbClr val="002060"/>
              </a:solidFill>
            </a:endParaRPr>
          </a:p>
          <a:p>
            <a:pPr algn="just" eaLnBrk="1" hangingPunct="1"/>
            <a:r>
              <a:rPr lang="en-US" sz="2800" i="1">
                <a:solidFill>
                  <a:srgbClr val="FF0000"/>
                </a:solidFill>
              </a:rPr>
              <a:t>He is a multimillionaire but he doesn’t like ones.</a:t>
            </a:r>
            <a:endParaRPr lang="en-US" sz="2800" b="1" i="1">
              <a:solidFill>
                <a:srgbClr val="002060"/>
              </a:solidFill>
            </a:endParaRPr>
          </a:p>
          <a:p>
            <a:pPr algn="just" eaLnBrk="1" hangingPunct="1">
              <a:spcBef>
                <a:spcPts val="600"/>
              </a:spcBef>
            </a:pPr>
            <a:r>
              <a:rPr lang="en-US" sz="2800" b="1">
                <a:solidFill>
                  <a:srgbClr val="002060"/>
                </a:solidFill>
              </a:rPr>
              <a:t>3 What was his first job?</a:t>
            </a:r>
            <a:endParaRPr lang="en-US" sz="2800" b="1">
              <a:solidFill>
                <a:srgbClr val="002060"/>
              </a:solidFill>
            </a:endParaRPr>
          </a:p>
          <a:p>
            <a:pPr algn="just" eaLnBrk="1" hangingPunct="1"/>
            <a:r>
              <a:rPr lang="en-US" sz="2800" i="1">
                <a:solidFill>
                  <a:srgbClr val="FF0000"/>
                </a:solidFill>
              </a:rPr>
              <a:t>He was a shop assistant.</a:t>
            </a:r>
            <a:endParaRPr lang="en-US" sz="2800" b="1" i="1">
              <a:solidFill>
                <a:srgbClr val="002060"/>
              </a:solidFill>
            </a:endParaRPr>
          </a:p>
          <a:p>
            <a:pPr algn="just" eaLnBrk="1" hangingPunct="1">
              <a:spcBef>
                <a:spcPts val="600"/>
              </a:spcBef>
            </a:pPr>
            <a:r>
              <a:rPr lang="en-US" sz="2800" b="1">
                <a:solidFill>
                  <a:srgbClr val="002060"/>
                </a:solidFill>
              </a:rPr>
              <a:t>4 When dis he opend the first Zara shop? </a:t>
            </a:r>
            <a:endParaRPr lang="en-US" sz="2800" b="1">
              <a:solidFill>
                <a:srgbClr val="002060"/>
              </a:solidFill>
            </a:endParaRPr>
          </a:p>
          <a:p>
            <a:pPr algn="just" eaLnBrk="1" hangingPunct="1"/>
            <a:r>
              <a:rPr lang="en-US" sz="2800" i="1">
                <a:solidFill>
                  <a:srgbClr val="FF0000"/>
                </a:solidFill>
              </a:rPr>
              <a:t>In 1975</a:t>
            </a:r>
            <a:endParaRPr lang="en-US" sz="2800" b="1">
              <a:solidFill>
                <a:srgbClr val="002060"/>
              </a:solidFill>
            </a:endParaRPr>
          </a:p>
          <a:p>
            <a:pPr algn="just" eaLnBrk="1" hangingPunct="1">
              <a:spcBef>
                <a:spcPts val="600"/>
              </a:spcBef>
            </a:pPr>
            <a:r>
              <a:rPr lang="en-US" sz="2800" b="1">
                <a:solidFill>
                  <a:srgbClr val="002060"/>
                </a:solidFill>
              </a:rPr>
              <a:t>5 Where are there Zara shops now?</a:t>
            </a:r>
            <a:endParaRPr lang="en-US" sz="2800" b="1">
              <a:solidFill>
                <a:srgbClr val="002060"/>
              </a:solidFill>
            </a:endParaRPr>
          </a:p>
          <a:p>
            <a:pPr algn="just" eaLnBrk="1" hangingPunct="1"/>
            <a:r>
              <a:rPr lang="en-US" sz="2800" i="1">
                <a:solidFill>
                  <a:srgbClr val="FF0000"/>
                </a:solidFill>
              </a:rPr>
              <a:t>All over the world. From Moscow to Singapore.</a:t>
            </a:r>
            <a:endParaRPr lang="en-US" sz="2800" b="1" i="1">
              <a:solidFill>
                <a:srgbClr val="002060"/>
              </a:solidFill>
            </a:endParaRPr>
          </a:p>
          <a:p>
            <a:pPr algn="just" eaLnBrk="1" hangingPunct="1">
              <a:spcBef>
                <a:spcPts val="600"/>
              </a:spcBef>
            </a:pPr>
            <a:r>
              <a:rPr lang="en-US" sz="2800" b="1">
                <a:solidFill>
                  <a:srgbClr val="002060"/>
                </a:solidFill>
              </a:rPr>
              <a:t>6 What are the secrets of Zara’s success? </a:t>
            </a:r>
            <a:endParaRPr lang="en-US" sz="2800" b="1">
              <a:solidFill>
                <a:srgbClr val="002060"/>
              </a:solidFill>
            </a:endParaRPr>
          </a:p>
          <a:p>
            <a:pPr algn="just" eaLnBrk="1" hangingPunct="1"/>
            <a:r>
              <a:rPr lang="en-US" sz="2800" i="1">
                <a:solidFill>
                  <a:srgbClr val="FF0000"/>
                </a:solidFill>
              </a:rPr>
              <a:t>It reacts to the to designer fashion quickly and cheaply, the clothes  changes every week, they produce 20,000 new designs a year.</a:t>
            </a:r>
            <a:endParaRPr lang="en-US" sz="2800" i="1">
              <a:solidFill>
                <a:srgbClr val="FF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61113"/>
            <a:ext cx="35052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1913"/>
            <a:ext cx="7259638" cy="673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7475"/>
            <a:ext cx="3352800" cy="675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6180" y="75507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0419" y="191192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3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6564" y="52883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9640" y="539634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5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6564" y="166491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6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6170" y="396932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7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6159" y="306320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8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0419" y="213815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9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0728" y="4710545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10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60728" y="4930028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11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0331" y="5167925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12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36488" y="6554414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13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60728" y="6076287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25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3484" y="1211455"/>
            <a:ext cx="228600" cy="22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2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1126" y="1012934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14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71126" y="3291615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15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57278" y="2364387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16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1125" y="1470043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17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0331" y="6294568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18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4969" y="2827627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19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71133" y="2601396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20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78053" y="3511940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21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74593" y="3746120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22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0343" y="5836200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  <a:r>
              <a:rPr lang="en-US" b="1" smtClean="0">
                <a:solidFill>
                  <a:srgbClr val="FF0000"/>
                </a:solidFill>
              </a:rPr>
              <a:t>3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57270" y="5622576"/>
            <a:ext cx="53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24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40386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5562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39813"/>
            <a:ext cx="4800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5562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4" name="TextBox 23"/>
          <p:cNvSpPr txBox="1">
            <a:spLocks noChangeArrowheads="1"/>
          </p:cNvSpPr>
          <p:nvPr/>
        </p:nvSpPr>
        <p:spPr bwMode="auto">
          <a:xfrm>
            <a:off x="10220325" y="2946400"/>
            <a:ext cx="595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Suit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175" name="TextBox 25"/>
          <p:cNvSpPr txBox="1">
            <a:spLocks noChangeArrowheads="1"/>
          </p:cNvSpPr>
          <p:nvPr/>
        </p:nvSpPr>
        <p:spPr bwMode="auto">
          <a:xfrm>
            <a:off x="7062788" y="4876078"/>
            <a:ext cx="989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</a:rPr>
              <a:t>Trousers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8720138" y="4843463"/>
            <a:ext cx="712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Scarf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9991725" y="4841875"/>
            <a:ext cx="1054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Sweater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178" name="Rectangle 2"/>
          <p:cNvSpPr>
            <a:spLocks noChangeArrowheads="1"/>
          </p:cNvSpPr>
          <p:nvPr/>
        </p:nvSpPr>
        <p:spPr bwMode="auto">
          <a:xfrm>
            <a:off x="7189788" y="256698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Shirt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179" name="Rectangle 4"/>
          <p:cNvSpPr>
            <a:spLocks noChangeArrowheads="1"/>
          </p:cNvSpPr>
          <p:nvPr/>
        </p:nvSpPr>
        <p:spPr bwMode="auto">
          <a:xfrm>
            <a:off x="7186755" y="2924175"/>
            <a:ext cx="671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Skirt</a:t>
            </a:r>
            <a:endParaRPr lang="en-US" b="1"/>
          </a:p>
        </p:txBody>
      </p:sp>
      <p:sp>
        <p:nvSpPr>
          <p:cNvPr id="7180" name="Rectangle 8"/>
          <p:cNvSpPr>
            <a:spLocks noChangeArrowheads="1"/>
          </p:cNvSpPr>
          <p:nvPr/>
        </p:nvSpPr>
        <p:spPr bwMode="auto">
          <a:xfrm>
            <a:off x="8629650" y="2932113"/>
            <a:ext cx="981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Clothes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181" name="Rectangle 9"/>
          <p:cNvSpPr>
            <a:spLocks noChangeArrowheads="1"/>
          </p:cNvSpPr>
          <p:nvPr/>
        </p:nvSpPr>
        <p:spPr bwMode="auto">
          <a:xfrm>
            <a:off x="8759825" y="2584450"/>
            <a:ext cx="669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Coat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182" name="Rectangle 10"/>
          <p:cNvSpPr>
            <a:spLocks noChangeArrowheads="1"/>
          </p:cNvSpPr>
          <p:nvPr/>
        </p:nvSpPr>
        <p:spPr bwMode="auto">
          <a:xfrm>
            <a:off x="10112375" y="2581275"/>
            <a:ext cx="814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Shoes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183" name="Rectangle 11"/>
          <p:cNvSpPr>
            <a:spLocks noChangeArrowheads="1"/>
          </p:cNvSpPr>
          <p:nvPr/>
        </p:nvSpPr>
        <p:spPr bwMode="auto">
          <a:xfrm>
            <a:off x="7154863" y="4526395"/>
            <a:ext cx="823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Blouse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184" name="Rectangle 12"/>
          <p:cNvSpPr>
            <a:spLocks noChangeArrowheads="1"/>
          </p:cNvSpPr>
          <p:nvPr/>
        </p:nvSpPr>
        <p:spPr bwMode="auto">
          <a:xfrm>
            <a:off x="8566150" y="4491038"/>
            <a:ext cx="1074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Pyjamas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185" name="Rectangle 13"/>
          <p:cNvSpPr>
            <a:spLocks noChangeArrowheads="1"/>
          </p:cNvSpPr>
          <p:nvPr/>
        </p:nvSpPr>
        <p:spPr bwMode="auto">
          <a:xfrm>
            <a:off x="10213975" y="4492625"/>
            <a:ext cx="60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Belt</a:t>
            </a:r>
            <a:endParaRPr lang="en-US" sz="2000" b="1">
              <a:solidFill>
                <a:srgbClr val="FF0000"/>
              </a:solidFill>
            </a:endParaRPr>
          </a:p>
        </p:txBody>
      </p:sp>
      <p:pic>
        <p:nvPicPr>
          <p:cNvPr id="15" name="02 4.1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57150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174" grpId="0"/>
      <p:bldP spid="7175" grpId="0"/>
      <p:bldP spid="27" grpId="0"/>
      <p:bldP spid="28" grpId="0"/>
      <p:bldP spid="7178" grpId="0"/>
      <p:bldP spid="7179" grpId="0"/>
      <p:bldP spid="7180" grpId="0"/>
      <p:bldP spid="7181" grpId="0"/>
      <p:bldP spid="7182" grpId="0"/>
      <p:bldP spid="7183" grpId="0"/>
      <p:bldP spid="7184" grpId="0"/>
      <p:bldP spid="71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9376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93600"/>
            <a:ext cx="11048999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03 4.2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57800" y="173176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5023" y="1892147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Yes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646" y="2383800"/>
            <a:ext cx="148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3 weeks ago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2631" y="2774748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In London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2031" y="3245197"/>
            <a:ext cx="15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 white jacket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7486" y="3635312"/>
            <a:ext cx="13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Quite happy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3012" y="1879919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Yes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5740" y="2414578"/>
            <a:ext cx="14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Last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dirty="0" smtClean="0">
                <a:solidFill>
                  <a:srgbClr val="FF0000"/>
                </a:solidFill>
              </a:rPr>
              <a:t>aturday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2364" y="2788040"/>
            <a:ext cx="96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In Paris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2013" y="3244133"/>
            <a:ext cx="906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 scarf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5256" y="3657535"/>
            <a:ext cx="529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Y</a:t>
            </a:r>
            <a:r>
              <a:rPr lang="en-US" sz="2000" b="1" dirty="0" smtClean="0">
                <a:solidFill>
                  <a:srgbClr val="FF0000"/>
                </a:solidFill>
              </a:rPr>
              <a:t>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92177" y="1889773"/>
            <a:ext cx="13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Yes</a:t>
            </a:r>
            <a:r>
              <a:rPr lang="en-US" sz="2000" b="1" smtClean="0">
                <a:solidFill>
                  <a:srgbClr val="FF0000"/>
                </a:solidFill>
              </a:rPr>
              <a:t> (once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6259" y="2801895"/>
            <a:ext cx="195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Barcelona airport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95491" y="2386868"/>
            <a:ext cx="119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In August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06488" y="3257425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</a:t>
            </a:r>
            <a:r>
              <a:rPr lang="en-US" sz="2000" b="1" smtClean="0">
                <a:solidFill>
                  <a:srgbClr val="FF0000"/>
                </a:solidFill>
              </a:rPr>
              <a:t>othing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4191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32367"/>
            <a:ext cx="5943600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2" y="1905000"/>
            <a:ext cx="6761018" cy="206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209800"/>
            <a:ext cx="396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4200" y="4294909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>
                <a:solidFill>
                  <a:srgbClr val="0070C0"/>
                </a:solidFill>
              </a:rPr>
              <a:t>1   is present perfect.</a:t>
            </a:r>
            <a:endParaRPr lang="en-US" sz="3000" b="1" smtClean="0">
              <a:solidFill>
                <a:srgbClr val="0070C0"/>
              </a:solidFill>
            </a:endParaRPr>
          </a:p>
          <a:p>
            <a:r>
              <a:rPr lang="en-US" sz="3000" b="1" smtClean="0">
                <a:solidFill>
                  <a:srgbClr val="0070C0"/>
                </a:solidFill>
              </a:rPr>
              <a:t>2   is past simple.</a:t>
            </a:r>
            <a:endParaRPr lang="en-US" sz="3000" b="1" smtClean="0">
              <a:solidFill>
                <a:srgbClr val="0070C0"/>
              </a:solidFill>
            </a:endParaRPr>
          </a:p>
          <a:p>
            <a:r>
              <a:rPr lang="en-US" sz="3000" b="1" smtClean="0">
                <a:solidFill>
                  <a:srgbClr val="0070C0"/>
                </a:solidFill>
              </a:rPr>
              <a:t>2   refers to a specific time in the past.</a:t>
            </a:r>
            <a:endParaRPr lang="en-US" sz="3000" b="1" smtClean="0">
              <a:solidFill>
                <a:srgbClr val="0070C0"/>
              </a:solidFill>
            </a:endParaRPr>
          </a:p>
          <a:p>
            <a:r>
              <a:rPr lang="en-US" sz="3000" b="1" smtClean="0">
                <a:solidFill>
                  <a:srgbClr val="0070C0"/>
                </a:solidFill>
              </a:rPr>
              <a:t>1   is about some time in your life</a:t>
            </a:r>
            <a:endParaRPr lang="en-US" sz="3000" b="1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5288" y="304800"/>
            <a:ext cx="11952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Arial Black" panose="020B0A04020102020204" pitchFamily="34" charset="0"/>
              </a:rPr>
              <a:t>Present perfect (experience) + ever, never</a:t>
            </a:r>
            <a:endParaRPr lang="en-US" sz="400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71688" y="4144963"/>
            <a:ext cx="9677400" cy="19383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We use </a:t>
            </a:r>
            <a:r>
              <a:rPr lang="en-GB" sz="4000" b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present perfect </a:t>
            </a:r>
            <a:r>
              <a:rPr lang="en-GB" sz="40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to talk about </a:t>
            </a:r>
            <a:r>
              <a:rPr lang="en-GB" sz="4000" b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past experiences</a:t>
            </a:r>
            <a:r>
              <a:rPr lang="en-GB" sz="40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 when you </a:t>
            </a:r>
            <a:r>
              <a:rPr lang="en-GB" sz="4000" b="1" u="sng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don’t say</a:t>
            </a:r>
            <a:r>
              <a:rPr lang="en-GB" sz="40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 exactly </a:t>
            </a:r>
            <a:r>
              <a:rPr lang="en-GB" sz="4000" b="1" u="sng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when</a:t>
            </a:r>
            <a:r>
              <a:rPr lang="en-GB" sz="40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 they happened.</a:t>
            </a:r>
            <a:endParaRPr lang="en-GB" sz="4000" b="1" kern="0" dirty="0">
              <a:solidFill>
                <a:srgbClr val="0070C0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7235" y="1295404"/>
            <a:ext cx="11953208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3600" b="1" i="1" u="sng" kern="0">
                <a:solidFill>
                  <a:srgbClr val="00B050"/>
                </a:solidFill>
              </a:rPr>
              <a:t>Ex:</a:t>
            </a:r>
            <a:r>
              <a:rPr lang="en-GB" sz="3600" b="1" i="1" kern="0">
                <a:solidFill>
                  <a:srgbClr val="00B050"/>
                </a:solidFill>
              </a:rPr>
              <a:t> I’</a:t>
            </a:r>
            <a:r>
              <a:rPr lang="en-GB" sz="3600" b="1" i="1" kern="0">
                <a:solidFill>
                  <a:srgbClr val="FF0000"/>
                </a:solidFill>
              </a:rPr>
              <a:t>ve</a:t>
            </a:r>
            <a:r>
              <a:rPr lang="en-GB" sz="3600" b="1" i="1" kern="0">
                <a:solidFill>
                  <a:srgbClr val="00B050"/>
                </a:solidFill>
              </a:rPr>
              <a:t> </a:t>
            </a:r>
            <a:r>
              <a:rPr lang="en-GB" sz="3600" b="1" i="1" kern="0">
                <a:solidFill>
                  <a:srgbClr val="FF0000"/>
                </a:solidFill>
              </a:rPr>
              <a:t>been </a:t>
            </a:r>
            <a:r>
              <a:rPr lang="en-GB" sz="3600" b="1" i="1" kern="0">
                <a:solidFill>
                  <a:srgbClr val="00B050"/>
                </a:solidFill>
              </a:rPr>
              <a:t>to HCM city NOT </a:t>
            </a:r>
            <a:r>
              <a:rPr lang="en-GB" sz="3600" b="1" i="1" strike="sngStrike" kern="0">
                <a:solidFill>
                  <a:srgbClr val="00B050"/>
                </a:solidFill>
              </a:rPr>
              <a:t>I’</a:t>
            </a:r>
            <a:r>
              <a:rPr lang="en-GB" sz="3600" b="1" i="1" strike="sngStrike" kern="0">
                <a:solidFill>
                  <a:srgbClr val="FF0000"/>
                </a:solidFill>
              </a:rPr>
              <a:t>ve</a:t>
            </a:r>
            <a:r>
              <a:rPr lang="en-GB" sz="3600" b="1" i="1" strike="sngStrike" kern="0">
                <a:solidFill>
                  <a:srgbClr val="00B050"/>
                </a:solidFill>
              </a:rPr>
              <a:t> </a:t>
            </a:r>
            <a:r>
              <a:rPr lang="en-GB" sz="3600" b="1" i="1" strike="sngStrike" kern="0">
                <a:solidFill>
                  <a:srgbClr val="FF0000"/>
                </a:solidFill>
              </a:rPr>
              <a:t>been </a:t>
            </a:r>
            <a:r>
              <a:rPr lang="en-GB" sz="3600" b="1" i="1" strike="sngStrike" kern="0">
                <a:solidFill>
                  <a:srgbClr val="00B050"/>
                </a:solidFill>
              </a:rPr>
              <a:t>to HCM city last year. </a:t>
            </a:r>
            <a:endParaRPr lang="en-GB" sz="3600" b="1" i="1" strike="sngStrike" kern="0">
              <a:solidFill>
                <a:srgbClr val="00B050"/>
              </a:solidFill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3600" b="1" i="1" kern="0">
                <a:solidFill>
                  <a:srgbClr val="00B050"/>
                </a:solidFill>
              </a:rPr>
              <a:t>      He </a:t>
            </a:r>
            <a:r>
              <a:rPr lang="en-GB" sz="3600" b="1" i="1" kern="0">
                <a:solidFill>
                  <a:srgbClr val="FF0000"/>
                </a:solidFill>
              </a:rPr>
              <a:t>has seen </a:t>
            </a:r>
            <a:r>
              <a:rPr lang="en-GB" sz="3600" b="1" i="1" kern="0">
                <a:solidFill>
                  <a:srgbClr val="00B050"/>
                </a:solidFill>
              </a:rPr>
              <a:t>that film.</a:t>
            </a:r>
            <a:endParaRPr lang="en-GB" sz="3600" b="1" i="1" kern="0">
              <a:solidFill>
                <a:srgbClr val="00B050"/>
              </a:solidFill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3600" b="1" i="1" kern="0">
                <a:solidFill>
                  <a:srgbClr val="00B050"/>
                </a:solidFill>
              </a:rPr>
              <a:t>      My brother </a:t>
            </a:r>
            <a:r>
              <a:rPr lang="en-GB" sz="3600" b="1" i="1" kern="0">
                <a:solidFill>
                  <a:srgbClr val="FF0000"/>
                </a:solidFill>
              </a:rPr>
              <a:t>has worked </a:t>
            </a:r>
            <a:r>
              <a:rPr lang="en-GB" sz="3600" b="1" i="1" kern="0">
                <a:solidFill>
                  <a:srgbClr val="00B050"/>
                </a:solidFill>
              </a:rPr>
              <a:t>abroad.</a:t>
            </a:r>
            <a:endParaRPr lang="en-GB" sz="3600" b="1" i="1" kern="0">
              <a:solidFill>
                <a:srgbClr val="00B05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157288" y="4886325"/>
            <a:ext cx="381000" cy="455613"/>
          </a:xfrm>
          <a:prstGeom prst="rightArrow">
            <a:avLst/>
          </a:prstGeom>
          <a:solidFill>
            <a:srgbClr val="2DA2BF"/>
          </a:solidFill>
          <a:ln w="55000" cap="flat" cmpd="thickThin" algn="ctr">
            <a:solidFill>
              <a:srgbClr val="2DA2B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Lucida Sans Unicode" panose="020B0602030504020204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42888" y="3505200"/>
            <a:ext cx="182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USES:</a:t>
            </a:r>
            <a:endParaRPr lang="en-US" sz="3600" b="1" u="sng">
              <a:solidFill>
                <a:srgbClr val="002060"/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638" y="457200"/>
            <a:ext cx="10952162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just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40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We often use the </a:t>
            </a:r>
            <a:r>
              <a:rPr lang="en-GB" sz="4000" b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present perfect </a:t>
            </a:r>
            <a:r>
              <a:rPr lang="en-GB" sz="40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with </a:t>
            </a:r>
            <a:r>
              <a:rPr lang="en-GB" sz="4000" b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ever</a:t>
            </a:r>
            <a:r>
              <a:rPr lang="en-GB" sz="40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 (= in your life until now) and </a:t>
            </a:r>
            <a:r>
              <a:rPr lang="en-GB" sz="4000" b="1" kern="0">
                <a:solidFill>
                  <a:srgbClr val="FF0000"/>
                </a:solidFill>
                <a:latin typeface="Calibri" panose="020F0502020204030204"/>
                <a:cs typeface="Arial" panose="020B0604020202020204" pitchFamily="34" charset="0"/>
              </a:rPr>
              <a:t>never</a:t>
            </a:r>
            <a:r>
              <a:rPr lang="en-GB" sz="4000" b="1" kern="0">
                <a:solidFill>
                  <a:srgbClr val="0070C0"/>
                </a:solidFill>
                <a:latin typeface="Calibri" panose="020F0502020204030204"/>
                <a:cs typeface="Arial" panose="020B0604020202020204" pitchFamily="34" charset="0"/>
              </a:rPr>
              <a:t>.</a:t>
            </a:r>
            <a:endParaRPr lang="en-GB" sz="4000" b="1" kern="0" dirty="0">
              <a:solidFill>
                <a:srgbClr val="0070C0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1150" y="2362200"/>
            <a:ext cx="11596688" cy="1600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4000" b="1" kern="0">
                <a:solidFill>
                  <a:srgbClr val="FF0000"/>
                </a:solidFill>
                <a:latin typeface="Calibri" panose="020F0502020204030204"/>
                <a:ea typeface="+mj-ea"/>
                <a:cs typeface="+mj-cs"/>
              </a:rPr>
              <a:t>Ever, never</a:t>
            </a:r>
            <a:r>
              <a:rPr lang="en-US" sz="4000" b="1" kern="0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  <a:t> is put </a:t>
            </a:r>
            <a:r>
              <a:rPr lang="en-US" sz="4000" b="1" kern="0">
                <a:solidFill>
                  <a:srgbClr val="FF0000"/>
                </a:solidFill>
                <a:latin typeface="Calibri" panose="020F0502020204030204"/>
                <a:ea typeface="+mj-ea"/>
                <a:cs typeface="+mj-cs"/>
              </a:rPr>
              <a:t>after</a:t>
            </a:r>
            <a:r>
              <a:rPr lang="en-US" sz="4000" b="1" kern="0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  <a:t> the </a:t>
            </a:r>
            <a:r>
              <a:rPr lang="en-US" sz="4000" b="1" u="sng" kern="0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  <a:t>auxiliary verb </a:t>
            </a:r>
            <a:r>
              <a:rPr lang="vi-VN" sz="4000" b="1" kern="0">
                <a:solidFill>
                  <a:srgbClr val="FF0000"/>
                </a:solidFill>
                <a:latin typeface="Times New Roman" panose="02020603050405020304"/>
                <a:ea typeface="+mj-ea"/>
                <a:cs typeface="+mj-cs"/>
              </a:rPr>
              <a:t>“have/ has” </a:t>
            </a:r>
            <a:r>
              <a:rPr lang="en-US" sz="4000" b="1" kern="0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  <a:t>and </a:t>
            </a:r>
            <a:r>
              <a:rPr lang="en-US" sz="4000" b="1" kern="0">
                <a:solidFill>
                  <a:srgbClr val="FF0000"/>
                </a:solidFill>
                <a:latin typeface="Calibri" panose="020F0502020204030204"/>
                <a:ea typeface="+mj-ea"/>
                <a:cs typeface="+mj-cs"/>
              </a:rPr>
              <a:t>before</a:t>
            </a:r>
            <a:r>
              <a:rPr lang="en-US" sz="4000" b="1" kern="0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  <a:t> the </a:t>
            </a:r>
            <a:r>
              <a:rPr lang="en-US" sz="4000" b="1" u="sng" kern="0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  <a:t>past participle </a:t>
            </a:r>
            <a:r>
              <a:rPr lang="en-US" sz="4000" b="1" kern="0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  <a:t>(main verb).</a:t>
            </a:r>
            <a:br>
              <a:rPr lang="en-US" sz="4000" b="1" kern="0">
                <a:solidFill>
                  <a:srgbClr val="0070C0"/>
                </a:solidFill>
                <a:latin typeface="Calibri" panose="020F0502020204030204"/>
                <a:ea typeface="+mj-ea"/>
                <a:cs typeface="+mj-cs"/>
              </a:rPr>
            </a:br>
            <a:endParaRPr lang="en-US" b="1" kern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2" y="4639554"/>
            <a:ext cx="1091736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i="1" u="sng" kern="0">
                <a:solidFill>
                  <a:srgbClr val="00B050"/>
                </a:solidFill>
              </a:rPr>
              <a:t>Ex:</a:t>
            </a:r>
            <a:r>
              <a:rPr lang="en-GB" sz="3200" b="1" i="1" kern="0">
                <a:solidFill>
                  <a:srgbClr val="00B050"/>
                </a:solidFill>
              </a:rPr>
              <a:t>  </a:t>
            </a:r>
            <a:r>
              <a:rPr lang="en-GB" sz="3200" b="1" i="1" kern="0">
                <a:solidFill>
                  <a:srgbClr val="FF0000"/>
                </a:solidFill>
              </a:rPr>
              <a:t>Have</a:t>
            </a:r>
            <a:r>
              <a:rPr lang="en-GB" sz="3200" b="1" i="1" kern="0">
                <a:solidFill>
                  <a:srgbClr val="00B050"/>
                </a:solidFill>
              </a:rPr>
              <a:t> you </a:t>
            </a:r>
            <a:r>
              <a:rPr lang="en-GB" sz="3200" b="1" i="1" kern="0">
                <a:solidFill>
                  <a:srgbClr val="FF0000"/>
                </a:solidFill>
              </a:rPr>
              <a:t>ever</a:t>
            </a:r>
            <a:r>
              <a:rPr lang="en-GB" sz="3200" b="1" i="1" kern="0">
                <a:solidFill>
                  <a:srgbClr val="00B050"/>
                </a:solidFill>
              </a:rPr>
              <a:t> been to London?   No, I’ve </a:t>
            </a:r>
            <a:r>
              <a:rPr lang="en-GB" sz="3200" b="1" i="1" kern="0">
                <a:solidFill>
                  <a:srgbClr val="FF0000"/>
                </a:solidFill>
              </a:rPr>
              <a:t>never</a:t>
            </a:r>
            <a:r>
              <a:rPr lang="en-GB" sz="3200" b="1" i="1" kern="0">
                <a:solidFill>
                  <a:srgbClr val="00B050"/>
                </a:solidFill>
              </a:rPr>
              <a:t> been there.</a:t>
            </a:r>
            <a:endParaRPr lang="en-GB" sz="3200" b="1" i="1" strike="sngStrike" kern="0">
              <a:solidFill>
                <a:srgbClr val="00B050"/>
              </a:solidFill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i="1" kern="0">
                <a:solidFill>
                  <a:srgbClr val="00B050"/>
                </a:solidFill>
              </a:rPr>
              <a:t>       </a:t>
            </a:r>
            <a:r>
              <a:rPr lang="en-US" sz="3200" b="1" i="1" kern="0">
                <a:solidFill>
                  <a:srgbClr val="00B050"/>
                </a:solidFill>
              </a:rPr>
              <a:t>I’ve </a:t>
            </a:r>
            <a:r>
              <a:rPr lang="en-US" sz="3200" b="1" i="1" kern="0">
                <a:solidFill>
                  <a:srgbClr val="FF0000"/>
                </a:solidFill>
              </a:rPr>
              <a:t>never</a:t>
            </a:r>
            <a:r>
              <a:rPr lang="en-US" sz="3200" b="1" i="1" kern="0">
                <a:solidFill>
                  <a:srgbClr val="00B050"/>
                </a:solidFill>
              </a:rPr>
              <a:t> visited Berlin.</a:t>
            </a:r>
            <a:endParaRPr lang="en-US" sz="3200" b="1" ker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3763</Words>
  <Application>WPS Presentation</Application>
  <PresentationFormat>Custom</PresentationFormat>
  <Paragraphs>325</Paragraphs>
  <Slides>20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Arial Black</vt:lpstr>
      <vt:lpstr>Calibri</vt:lpstr>
      <vt:lpstr>Lucida Sans Unicode</vt:lpstr>
      <vt:lpstr>Times New Roman</vt:lpstr>
      <vt:lpstr>Comic Sans MS</vt:lpstr>
      <vt:lpstr>Microsoft YaHei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vumin</cp:lastModifiedBy>
  <cp:revision>301</cp:revision>
  <dcterms:created xsi:type="dcterms:W3CDTF">2020-06-26T08:16:00Z</dcterms:created>
  <dcterms:modified xsi:type="dcterms:W3CDTF">2023-04-15T09:58:40Z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DF4684E03E6345C5A1F173B75BA42111</vt:lpwstr>
  </property>
  <property fmtid="{D5CDD505-2E9C-101B-9397-08002B2CF9AE}" pid="3" name="KSOProductBuildVer">
    <vt:lpwstr>1033-11.2.0.11219</vt:lpwstr>
  </property>
</Properties>
</file>